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6058" y="292099"/>
            <a:ext cx="709866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965" y="1343025"/>
            <a:ext cx="7761605" cy="1847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teach.ru/images/5/53/Exar354%d1%88yurmple.jp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508" y="816283"/>
            <a:ext cx="7914640" cy="1227455"/>
            <a:chOff x="635508" y="816283"/>
            <a:chExt cx="7914640" cy="1227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508" y="816283"/>
              <a:ext cx="7914132" cy="5385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9383" y="1144524"/>
              <a:ext cx="5335524" cy="89916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530" y="619759"/>
            <a:ext cx="793559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63064" marR="5080" indent="-16510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FF0000"/>
                </a:solidFill>
              </a:rPr>
              <a:t>«Основы</a:t>
            </a:r>
            <a:r>
              <a:rPr sz="4400" spc="-5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религиозных</a:t>
            </a:r>
            <a:r>
              <a:rPr sz="4400" spc="-40" dirty="0">
                <a:solidFill>
                  <a:srgbClr val="FF0000"/>
                </a:solidFill>
              </a:rPr>
              <a:t> </a:t>
            </a:r>
            <a:r>
              <a:rPr sz="4400" spc="-60" dirty="0">
                <a:solidFill>
                  <a:srgbClr val="FF0000"/>
                </a:solidFill>
              </a:rPr>
              <a:t>культур </a:t>
            </a:r>
            <a:r>
              <a:rPr sz="4400" spc="-1085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и</a:t>
            </a:r>
            <a:r>
              <a:rPr sz="4400" spc="-20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светской этики»</a:t>
            </a:r>
            <a:endParaRPr sz="44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250" y="2714625"/>
            <a:ext cx="8921749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7655" y="508063"/>
            <a:ext cx="7411720" cy="770890"/>
            <a:chOff x="1057655" y="508063"/>
            <a:chExt cx="7411720" cy="770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3448" y="508063"/>
              <a:ext cx="3136392" cy="3986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655" y="778764"/>
              <a:ext cx="7411211" cy="49987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74619" y="362788"/>
            <a:ext cx="31515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0000"/>
                </a:solidFill>
              </a:rPr>
              <a:t>Структура</a:t>
            </a:r>
            <a:r>
              <a:rPr sz="3200" spc="-11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курса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235760" y="853821"/>
            <a:ext cx="7025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«Основы</a:t>
            </a:r>
            <a:r>
              <a:rPr sz="2400" b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религиозных</a:t>
            </a:r>
            <a:r>
              <a:rPr sz="2400" b="1" spc="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1F487C"/>
                </a:solidFill>
                <a:latin typeface="Times New Roman"/>
                <a:cs typeface="Times New Roman"/>
              </a:rPr>
              <a:t>культур</a:t>
            </a:r>
            <a:r>
              <a:rPr sz="2400" b="1" spc="2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светской</a:t>
            </a:r>
            <a:r>
              <a:rPr sz="2400" b="1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этики»: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2575" y="1504061"/>
            <a:ext cx="553720" cy="791210"/>
          </a:xfrm>
          <a:custGeom>
            <a:avLst/>
            <a:gdLst/>
            <a:ahLst/>
            <a:cxnLst/>
            <a:rect l="l" t="t" r="r" b="b"/>
            <a:pathLst>
              <a:path w="553719" h="791210">
                <a:moveTo>
                  <a:pt x="553707" y="0"/>
                </a:moveTo>
                <a:lnTo>
                  <a:pt x="553707" y="514223"/>
                </a:lnTo>
                <a:lnTo>
                  <a:pt x="276847" y="791083"/>
                </a:lnTo>
                <a:lnTo>
                  <a:pt x="0" y="514223"/>
                </a:lnTo>
                <a:lnTo>
                  <a:pt x="0" y="0"/>
                </a:lnTo>
                <a:lnTo>
                  <a:pt x="276847" y="276860"/>
                </a:lnTo>
                <a:lnTo>
                  <a:pt x="553707" y="0"/>
                </a:lnTo>
                <a:close/>
              </a:path>
            </a:pathLst>
          </a:custGeom>
          <a:ln w="25400">
            <a:solidFill>
              <a:srgbClr val="1B4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8747" y="1769110"/>
            <a:ext cx="5403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1F487C"/>
                </a:solidFill>
                <a:latin typeface="Calibri"/>
                <a:cs typeface="Calibri"/>
              </a:rPr>
              <a:t>модуль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23582" y="1491361"/>
            <a:ext cx="7762240" cy="539750"/>
            <a:chOff x="823582" y="1491361"/>
            <a:chExt cx="7762240" cy="539750"/>
          </a:xfrm>
        </p:grpSpPr>
        <p:sp>
          <p:nvSpPr>
            <p:cNvPr id="10" name="object 10"/>
            <p:cNvSpPr/>
            <p:nvPr/>
          </p:nvSpPr>
          <p:spPr>
            <a:xfrm>
              <a:off x="836282" y="1504061"/>
              <a:ext cx="7736840" cy="514350"/>
            </a:xfrm>
            <a:custGeom>
              <a:avLst/>
              <a:gdLst/>
              <a:ahLst/>
              <a:cxnLst/>
              <a:rect l="l" t="t" r="r" b="b"/>
              <a:pathLst>
                <a:path w="7736840" h="514350">
                  <a:moveTo>
                    <a:pt x="7650492" y="0"/>
                  </a:moveTo>
                  <a:lnTo>
                    <a:pt x="0" y="0"/>
                  </a:lnTo>
                  <a:lnTo>
                    <a:pt x="0" y="514223"/>
                  </a:lnTo>
                  <a:lnTo>
                    <a:pt x="7650492" y="514223"/>
                  </a:lnTo>
                  <a:lnTo>
                    <a:pt x="7683871" y="507490"/>
                  </a:lnTo>
                  <a:lnTo>
                    <a:pt x="7711119" y="489124"/>
                  </a:lnTo>
                  <a:lnTo>
                    <a:pt x="7729484" y="461877"/>
                  </a:lnTo>
                  <a:lnTo>
                    <a:pt x="7736217" y="428498"/>
                  </a:lnTo>
                  <a:lnTo>
                    <a:pt x="7736217" y="85725"/>
                  </a:lnTo>
                  <a:lnTo>
                    <a:pt x="7729484" y="52345"/>
                  </a:lnTo>
                  <a:lnTo>
                    <a:pt x="7711119" y="25098"/>
                  </a:lnTo>
                  <a:lnTo>
                    <a:pt x="7683871" y="6732"/>
                  </a:lnTo>
                  <a:lnTo>
                    <a:pt x="7650492" y="0"/>
                  </a:lnTo>
                  <a:close/>
                </a:path>
              </a:pathLst>
            </a:custGeom>
            <a:solidFill>
              <a:srgbClr val="CCCF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6282" y="1504061"/>
              <a:ext cx="7736840" cy="514350"/>
            </a:xfrm>
            <a:custGeom>
              <a:avLst/>
              <a:gdLst/>
              <a:ahLst/>
              <a:cxnLst/>
              <a:rect l="l" t="t" r="r" b="b"/>
              <a:pathLst>
                <a:path w="7736840" h="514350">
                  <a:moveTo>
                    <a:pt x="7736217" y="85725"/>
                  </a:moveTo>
                  <a:lnTo>
                    <a:pt x="7736217" y="428498"/>
                  </a:lnTo>
                  <a:lnTo>
                    <a:pt x="7729484" y="461877"/>
                  </a:lnTo>
                  <a:lnTo>
                    <a:pt x="7711119" y="489124"/>
                  </a:lnTo>
                  <a:lnTo>
                    <a:pt x="7683871" y="507490"/>
                  </a:lnTo>
                  <a:lnTo>
                    <a:pt x="7650492" y="514223"/>
                  </a:lnTo>
                  <a:lnTo>
                    <a:pt x="0" y="514223"/>
                  </a:lnTo>
                  <a:lnTo>
                    <a:pt x="0" y="0"/>
                  </a:lnTo>
                  <a:lnTo>
                    <a:pt x="7650492" y="0"/>
                  </a:lnTo>
                  <a:lnTo>
                    <a:pt x="7683871" y="6732"/>
                  </a:lnTo>
                  <a:lnTo>
                    <a:pt x="7711119" y="25098"/>
                  </a:lnTo>
                  <a:lnTo>
                    <a:pt x="7729484" y="52345"/>
                  </a:lnTo>
                  <a:lnTo>
                    <a:pt x="7736217" y="85725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94359" y="1529588"/>
            <a:ext cx="4408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Основы</a:t>
            </a:r>
            <a:r>
              <a:rPr sz="2400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православной</a:t>
            </a:r>
            <a:r>
              <a:rPr sz="2400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F487C"/>
                </a:solidFill>
                <a:latin typeface="Calibri"/>
                <a:cs typeface="Calibri"/>
              </a:rPr>
              <a:t>культуры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9875" y="2182876"/>
            <a:ext cx="579120" cy="816610"/>
            <a:chOff x="269875" y="2182876"/>
            <a:chExt cx="579120" cy="816610"/>
          </a:xfrm>
        </p:grpSpPr>
        <p:sp>
          <p:nvSpPr>
            <p:cNvPr id="14" name="object 14"/>
            <p:cNvSpPr/>
            <p:nvPr/>
          </p:nvSpPr>
          <p:spPr>
            <a:xfrm>
              <a:off x="282575" y="2195576"/>
              <a:ext cx="553720" cy="791210"/>
            </a:xfrm>
            <a:custGeom>
              <a:avLst/>
              <a:gdLst/>
              <a:ahLst/>
              <a:cxnLst/>
              <a:rect l="l" t="t" r="r" b="b"/>
              <a:pathLst>
                <a:path w="553719" h="791210">
                  <a:moveTo>
                    <a:pt x="553707" y="0"/>
                  </a:moveTo>
                  <a:lnTo>
                    <a:pt x="276847" y="276860"/>
                  </a:lnTo>
                  <a:lnTo>
                    <a:pt x="0" y="0"/>
                  </a:lnTo>
                  <a:lnTo>
                    <a:pt x="0" y="514096"/>
                  </a:lnTo>
                  <a:lnTo>
                    <a:pt x="276847" y="790956"/>
                  </a:lnTo>
                  <a:lnTo>
                    <a:pt x="553707" y="514096"/>
                  </a:lnTo>
                  <a:lnTo>
                    <a:pt x="553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2575" y="2195576"/>
              <a:ext cx="553720" cy="791210"/>
            </a:xfrm>
            <a:custGeom>
              <a:avLst/>
              <a:gdLst/>
              <a:ahLst/>
              <a:cxnLst/>
              <a:rect l="l" t="t" r="r" b="b"/>
              <a:pathLst>
                <a:path w="553719" h="791210">
                  <a:moveTo>
                    <a:pt x="553707" y="0"/>
                  </a:moveTo>
                  <a:lnTo>
                    <a:pt x="553707" y="514096"/>
                  </a:lnTo>
                  <a:lnTo>
                    <a:pt x="276847" y="790956"/>
                  </a:lnTo>
                  <a:lnTo>
                    <a:pt x="0" y="514096"/>
                  </a:lnTo>
                  <a:lnTo>
                    <a:pt x="0" y="0"/>
                  </a:lnTo>
                  <a:lnTo>
                    <a:pt x="276847" y="276860"/>
                  </a:lnTo>
                  <a:lnTo>
                    <a:pt x="553707" y="0"/>
                  </a:lnTo>
                  <a:close/>
                </a:path>
              </a:pathLst>
            </a:custGeom>
            <a:ln w="2540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8747" y="2460751"/>
            <a:ext cx="5403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1F487C"/>
                </a:solidFill>
                <a:latin typeface="Calibri"/>
                <a:cs typeface="Calibri"/>
              </a:rPr>
              <a:t>модуль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3582" y="2182876"/>
            <a:ext cx="7762240" cy="539750"/>
            <a:chOff x="823582" y="2182876"/>
            <a:chExt cx="7762240" cy="539750"/>
          </a:xfrm>
        </p:grpSpPr>
        <p:sp>
          <p:nvSpPr>
            <p:cNvPr id="18" name="object 18"/>
            <p:cNvSpPr/>
            <p:nvPr/>
          </p:nvSpPr>
          <p:spPr>
            <a:xfrm>
              <a:off x="836282" y="2195576"/>
              <a:ext cx="7736840" cy="514350"/>
            </a:xfrm>
            <a:custGeom>
              <a:avLst/>
              <a:gdLst/>
              <a:ahLst/>
              <a:cxnLst/>
              <a:rect l="l" t="t" r="r" b="b"/>
              <a:pathLst>
                <a:path w="7736840" h="514350">
                  <a:moveTo>
                    <a:pt x="7650492" y="0"/>
                  </a:moveTo>
                  <a:lnTo>
                    <a:pt x="0" y="0"/>
                  </a:lnTo>
                  <a:lnTo>
                    <a:pt x="0" y="514096"/>
                  </a:lnTo>
                  <a:lnTo>
                    <a:pt x="7650492" y="514096"/>
                  </a:lnTo>
                  <a:lnTo>
                    <a:pt x="7683871" y="507363"/>
                  </a:lnTo>
                  <a:lnTo>
                    <a:pt x="7711119" y="488997"/>
                  </a:lnTo>
                  <a:lnTo>
                    <a:pt x="7729484" y="461750"/>
                  </a:lnTo>
                  <a:lnTo>
                    <a:pt x="7736217" y="428371"/>
                  </a:lnTo>
                  <a:lnTo>
                    <a:pt x="7736217" y="85598"/>
                  </a:lnTo>
                  <a:lnTo>
                    <a:pt x="7729484" y="52292"/>
                  </a:lnTo>
                  <a:lnTo>
                    <a:pt x="7711119" y="25082"/>
                  </a:lnTo>
                  <a:lnTo>
                    <a:pt x="7683871" y="6730"/>
                  </a:lnTo>
                  <a:lnTo>
                    <a:pt x="7650492" y="0"/>
                  </a:lnTo>
                  <a:close/>
                </a:path>
              </a:pathLst>
            </a:custGeom>
            <a:solidFill>
              <a:srgbClr val="CCCF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6282" y="2195576"/>
              <a:ext cx="7736840" cy="514350"/>
            </a:xfrm>
            <a:custGeom>
              <a:avLst/>
              <a:gdLst/>
              <a:ahLst/>
              <a:cxnLst/>
              <a:rect l="l" t="t" r="r" b="b"/>
              <a:pathLst>
                <a:path w="7736840" h="514350">
                  <a:moveTo>
                    <a:pt x="7736217" y="85598"/>
                  </a:moveTo>
                  <a:lnTo>
                    <a:pt x="7736217" y="428371"/>
                  </a:lnTo>
                  <a:lnTo>
                    <a:pt x="7729484" y="461750"/>
                  </a:lnTo>
                  <a:lnTo>
                    <a:pt x="7711119" y="488997"/>
                  </a:lnTo>
                  <a:lnTo>
                    <a:pt x="7683871" y="507363"/>
                  </a:lnTo>
                  <a:lnTo>
                    <a:pt x="7650492" y="514096"/>
                  </a:lnTo>
                  <a:lnTo>
                    <a:pt x="0" y="514096"/>
                  </a:lnTo>
                  <a:lnTo>
                    <a:pt x="0" y="0"/>
                  </a:lnTo>
                  <a:lnTo>
                    <a:pt x="7650492" y="0"/>
                  </a:lnTo>
                  <a:lnTo>
                    <a:pt x="7683871" y="6730"/>
                  </a:lnTo>
                  <a:lnTo>
                    <a:pt x="7711119" y="25082"/>
                  </a:lnTo>
                  <a:lnTo>
                    <a:pt x="7729484" y="52292"/>
                  </a:lnTo>
                  <a:lnTo>
                    <a:pt x="7736217" y="85598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94359" y="2221229"/>
            <a:ext cx="3963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Основы</a:t>
            </a:r>
            <a:r>
              <a:rPr sz="2400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исламской</a:t>
            </a:r>
            <a:r>
              <a:rPr sz="2400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F487C"/>
                </a:solidFill>
                <a:latin typeface="Calibri"/>
                <a:cs typeface="Calibri"/>
              </a:rPr>
              <a:t>культуры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69875" y="2874264"/>
            <a:ext cx="579120" cy="816610"/>
            <a:chOff x="269875" y="2874264"/>
            <a:chExt cx="579120" cy="816610"/>
          </a:xfrm>
        </p:grpSpPr>
        <p:sp>
          <p:nvSpPr>
            <p:cNvPr id="22" name="object 22"/>
            <p:cNvSpPr/>
            <p:nvPr/>
          </p:nvSpPr>
          <p:spPr>
            <a:xfrm>
              <a:off x="282575" y="2886964"/>
              <a:ext cx="553720" cy="791210"/>
            </a:xfrm>
            <a:custGeom>
              <a:avLst/>
              <a:gdLst/>
              <a:ahLst/>
              <a:cxnLst/>
              <a:rect l="l" t="t" r="r" b="b"/>
              <a:pathLst>
                <a:path w="553719" h="791210">
                  <a:moveTo>
                    <a:pt x="553707" y="0"/>
                  </a:moveTo>
                  <a:lnTo>
                    <a:pt x="276847" y="276860"/>
                  </a:lnTo>
                  <a:lnTo>
                    <a:pt x="0" y="0"/>
                  </a:lnTo>
                  <a:lnTo>
                    <a:pt x="0" y="514223"/>
                  </a:lnTo>
                  <a:lnTo>
                    <a:pt x="276847" y="791083"/>
                  </a:lnTo>
                  <a:lnTo>
                    <a:pt x="553707" y="514223"/>
                  </a:lnTo>
                  <a:lnTo>
                    <a:pt x="553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2575" y="2886964"/>
              <a:ext cx="553720" cy="791210"/>
            </a:xfrm>
            <a:custGeom>
              <a:avLst/>
              <a:gdLst/>
              <a:ahLst/>
              <a:cxnLst/>
              <a:rect l="l" t="t" r="r" b="b"/>
              <a:pathLst>
                <a:path w="553719" h="791210">
                  <a:moveTo>
                    <a:pt x="553707" y="0"/>
                  </a:moveTo>
                  <a:lnTo>
                    <a:pt x="553707" y="514223"/>
                  </a:lnTo>
                  <a:lnTo>
                    <a:pt x="276847" y="791083"/>
                  </a:lnTo>
                  <a:lnTo>
                    <a:pt x="0" y="514223"/>
                  </a:lnTo>
                  <a:lnTo>
                    <a:pt x="0" y="0"/>
                  </a:lnTo>
                  <a:lnTo>
                    <a:pt x="276847" y="276860"/>
                  </a:lnTo>
                  <a:lnTo>
                    <a:pt x="553707" y="0"/>
                  </a:lnTo>
                  <a:close/>
                </a:path>
              </a:pathLst>
            </a:custGeom>
            <a:ln w="2540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88747" y="3152393"/>
            <a:ext cx="5403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1F487C"/>
                </a:solidFill>
                <a:latin typeface="Calibri"/>
                <a:cs typeface="Calibri"/>
              </a:rPr>
              <a:t>модуль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23582" y="2874264"/>
            <a:ext cx="7762240" cy="539750"/>
            <a:chOff x="823582" y="2874264"/>
            <a:chExt cx="7762240" cy="539750"/>
          </a:xfrm>
        </p:grpSpPr>
        <p:sp>
          <p:nvSpPr>
            <p:cNvPr id="26" name="object 26"/>
            <p:cNvSpPr/>
            <p:nvPr/>
          </p:nvSpPr>
          <p:spPr>
            <a:xfrm>
              <a:off x="836282" y="2886964"/>
              <a:ext cx="7736840" cy="514350"/>
            </a:xfrm>
            <a:custGeom>
              <a:avLst/>
              <a:gdLst/>
              <a:ahLst/>
              <a:cxnLst/>
              <a:rect l="l" t="t" r="r" b="b"/>
              <a:pathLst>
                <a:path w="7736840" h="514350">
                  <a:moveTo>
                    <a:pt x="7650492" y="0"/>
                  </a:moveTo>
                  <a:lnTo>
                    <a:pt x="0" y="0"/>
                  </a:lnTo>
                  <a:lnTo>
                    <a:pt x="0" y="514223"/>
                  </a:lnTo>
                  <a:lnTo>
                    <a:pt x="7650492" y="514223"/>
                  </a:lnTo>
                  <a:lnTo>
                    <a:pt x="7683871" y="507490"/>
                  </a:lnTo>
                  <a:lnTo>
                    <a:pt x="7711119" y="489124"/>
                  </a:lnTo>
                  <a:lnTo>
                    <a:pt x="7729484" y="461877"/>
                  </a:lnTo>
                  <a:lnTo>
                    <a:pt x="7736217" y="428498"/>
                  </a:lnTo>
                  <a:lnTo>
                    <a:pt x="7736217" y="85725"/>
                  </a:lnTo>
                  <a:lnTo>
                    <a:pt x="7729484" y="52345"/>
                  </a:lnTo>
                  <a:lnTo>
                    <a:pt x="7711119" y="25098"/>
                  </a:lnTo>
                  <a:lnTo>
                    <a:pt x="7683871" y="6732"/>
                  </a:lnTo>
                  <a:lnTo>
                    <a:pt x="7650492" y="0"/>
                  </a:lnTo>
                  <a:close/>
                </a:path>
              </a:pathLst>
            </a:custGeom>
            <a:solidFill>
              <a:srgbClr val="CCCF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6282" y="2886964"/>
              <a:ext cx="7736840" cy="514350"/>
            </a:xfrm>
            <a:custGeom>
              <a:avLst/>
              <a:gdLst/>
              <a:ahLst/>
              <a:cxnLst/>
              <a:rect l="l" t="t" r="r" b="b"/>
              <a:pathLst>
                <a:path w="7736840" h="514350">
                  <a:moveTo>
                    <a:pt x="7736217" y="85725"/>
                  </a:moveTo>
                  <a:lnTo>
                    <a:pt x="7736217" y="428498"/>
                  </a:lnTo>
                  <a:lnTo>
                    <a:pt x="7729484" y="461877"/>
                  </a:lnTo>
                  <a:lnTo>
                    <a:pt x="7711119" y="489124"/>
                  </a:lnTo>
                  <a:lnTo>
                    <a:pt x="7683871" y="507490"/>
                  </a:lnTo>
                  <a:lnTo>
                    <a:pt x="7650492" y="514223"/>
                  </a:lnTo>
                  <a:lnTo>
                    <a:pt x="0" y="514223"/>
                  </a:lnTo>
                  <a:lnTo>
                    <a:pt x="0" y="0"/>
                  </a:lnTo>
                  <a:lnTo>
                    <a:pt x="7650492" y="0"/>
                  </a:lnTo>
                  <a:lnTo>
                    <a:pt x="7683871" y="6732"/>
                  </a:lnTo>
                  <a:lnTo>
                    <a:pt x="7711119" y="25098"/>
                  </a:lnTo>
                  <a:lnTo>
                    <a:pt x="7729484" y="52345"/>
                  </a:lnTo>
                  <a:lnTo>
                    <a:pt x="7736217" y="85725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94359" y="2912745"/>
            <a:ext cx="412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Основы</a:t>
            </a:r>
            <a:r>
              <a:rPr sz="2400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буддийской</a:t>
            </a:r>
            <a:r>
              <a:rPr sz="2400" spc="-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F487C"/>
                </a:solidFill>
                <a:latin typeface="Calibri"/>
                <a:cs typeface="Calibri"/>
              </a:rPr>
              <a:t>культуры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69875" y="3565778"/>
            <a:ext cx="579120" cy="816610"/>
            <a:chOff x="269875" y="3565778"/>
            <a:chExt cx="579120" cy="816610"/>
          </a:xfrm>
        </p:grpSpPr>
        <p:sp>
          <p:nvSpPr>
            <p:cNvPr id="30" name="object 30"/>
            <p:cNvSpPr/>
            <p:nvPr/>
          </p:nvSpPr>
          <p:spPr>
            <a:xfrm>
              <a:off x="282575" y="3578478"/>
              <a:ext cx="553720" cy="791210"/>
            </a:xfrm>
            <a:custGeom>
              <a:avLst/>
              <a:gdLst/>
              <a:ahLst/>
              <a:cxnLst/>
              <a:rect l="l" t="t" r="r" b="b"/>
              <a:pathLst>
                <a:path w="553719" h="791210">
                  <a:moveTo>
                    <a:pt x="553707" y="0"/>
                  </a:moveTo>
                  <a:lnTo>
                    <a:pt x="276847" y="276860"/>
                  </a:lnTo>
                  <a:lnTo>
                    <a:pt x="0" y="0"/>
                  </a:lnTo>
                  <a:lnTo>
                    <a:pt x="0" y="514096"/>
                  </a:lnTo>
                  <a:lnTo>
                    <a:pt x="276847" y="790956"/>
                  </a:lnTo>
                  <a:lnTo>
                    <a:pt x="553707" y="514096"/>
                  </a:lnTo>
                  <a:lnTo>
                    <a:pt x="553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2575" y="3578478"/>
              <a:ext cx="553720" cy="791210"/>
            </a:xfrm>
            <a:custGeom>
              <a:avLst/>
              <a:gdLst/>
              <a:ahLst/>
              <a:cxnLst/>
              <a:rect l="l" t="t" r="r" b="b"/>
              <a:pathLst>
                <a:path w="553719" h="791210">
                  <a:moveTo>
                    <a:pt x="553707" y="0"/>
                  </a:moveTo>
                  <a:lnTo>
                    <a:pt x="553707" y="514096"/>
                  </a:lnTo>
                  <a:lnTo>
                    <a:pt x="276847" y="790956"/>
                  </a:lnTo>
                  <a:lnTo>
                    <a:pt x="0" y="514096"/>
                  </a:lnTo>
                  <a:lnTo>
                    <a:pt x="0" y="0"/>
                  </a:lnTo>
                  <a:lnTo>
                    <a:pt x="276847" y="276860"/>
                  </a:lnTo>
                  <a:lnTo>
                    <a:pt x="553707" y="0"/>
                  </a:lnTo>
                  <a:close/>
                </a:path>
              </a:pathLst>
            </a:custGeom>
            <a:ln w="2540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88747" y="3843909"/>
            <a:ext cx="5403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1F487C"/>
                </a:solidFill>
                <a:latin typeface="Calibri"/>
                <a:cs typeface="Calibri"/>
              </a:rPr>
              <a:t>модуль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23582" y="3565778"/>
            <a:ext cx="7762240" cy="539750"/>
            <a:chOff x="823582" y="3565778"/>
            <a:chExt cx="7762240" cy="539750"/>
          </a:xfrm>
        </p:grpSpPr>
        <p:sp>
          <p:nvSpPr>
            <p:cNvPr id="34" name="object 34"/>
            <p:cNvSpPr/>
            <p:nvPr/>
          </p:nvSpPr>
          <p:spPr>
            <a:xfrm>
              <a:off x="836282" y="3578478"/>
              <a:ext cx="7736840" cy="514350"/>
            </a:xfrm>
            <a:custGeom>
              <a:avLst/>
              <a:gdLst/>
              <a:ahLst/>
              <a:cxnLst/>
              <a:rect l="l" t="t" r="r" b="b"/>
              <a:pathLst>
                <a:path w="7736840" h="514350">
                  <a:moveTo>
                    <a:pt x="7650492" y="0"/>
                  </a:moveTo>
                  <a:lnTo>
                    <a:pt x="0" y="0"/>
                  </a:lnTo>
                  <a:lnTo>
                    <a:pt x="0" y="514096"/>
                  </a:lnTo>
                  <a:lnTo>
                    <a:pt x="7650492" y="514096"/>
                  </a:lnTo>
                  <a:lnTo>
                    <a:pt x="7683871" y="507363"/>
                  </a:lnTo>
                  <a:lnTo>
                    <a:pt x="7711119" y="488997"/>
                  </a:lnTo>
                  <a:lnTo>
                    <a:pt x="7729484" y="461750"/>
                  </a:lnTo>
                  <a:lnTo>
                    <a:pt x="7736217" y="428371"/>
                  </a:lnTo>
                  <a:lnTo>
                    <a:pt x="7736217" y="85725"/>
                  </a:lnTo>
                  <a:lnTo>
                    <a:pt x="7729484" y="52345"/>
                  </a:lnTo>
                  <a:lnTo>
                    <a:pt x="7711119" y="25098"/>
                  </a:lnTo>
                  <a:lnTo>
                    <a:pt x="7683871" y="6732"/>
                  </a:lnTo>
                  <a:lnTo>
                    <a:pt x="7650492" y="0"/>
                  </a:lnTo>
                  <a:close/>
                </a:path>
              </a:pathLst>
            </a:custGeom>
            <a:solidFill>
              <a:srgbClr val="CCCF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6282" y="3578478"/>
              <a:ext cx="7736840" cy="514350"/>
            </a:xfrm>
            <a:custGeom>
              <a:avLst/>
              <a:gdLst/>
              <a:ahLst/>
              <a:cxnLst/>
              <a:rect l="l" t="t" r="r" b="b"/>
              <a:pathLst>
                <a:path w="7736840" h="514350">
                  <a:moveTo>
                    <a:pt x="7736217" y="85725"/>
                  </a:moveTo>
                  <a:lnTo>
                    <a:pt x="7736217" y="428371"/>
                  </a:lnTo>
                  <a:lnTo>
                    <a:pt x="7729484" y="461750"/>
                  </a:lnTo>
                  <a:lnTo>
                    <a:pt x="7711119" y="488997"/>
                  </a:lnTo>
                  <a:lnTo>
                    <a:pt x="7683871" y="507363"/>
                  </a:lnTo>
                  <a:lnTo>
                    <a:pt x="7650492" y="514096"/>
                  </a:lnTo>
                  <a:lnTo>
                    <a:pt x="0" y="514096"/>
                  </a:lnTo>
                  <a:lnTo>
                    <a:pt x="0" y="0"/>
                  </a:lnTo>
                  <a:lnTo>
                    <a:pt x="7650492" y="0"/>
                  </a:lnTo>
                  <a:lnTo>
                    <a:pt x="7683871" y="6732"/>
                  </a:lnTo>
                  <a:lnTo>
                    <a:pt x="7711119" y="25098"/>
                  </a:lnTo>
                  <a:lnTo>
                    <a:pt x="7729484" y="52345"/>
                  </a:lnTo>
                  <a:lnTo>
                    <a:pt x="7736217" y="85725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94359" y="3604386"/>
            <a:ext cx="39357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Основы</a:t>
            </a:r>
            <a:r>
              <a:rPr sz="24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F487C"/>
                </a:solidFill>
                <a:latin typeface="Calibri"/>
                <a:cs typeface="Calibri"/>
              </a:rPr>
              <a:t>иудейской</a:t>
            </a:r>
            <a:r>
              <a:rPr sz="2400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F487C"/>
                </a:solidFill>
                <a:latin typeface="Calibri"/>
                <a:cs typeface="Calibri"/>
              </a:rPr>
              <a:t>культуры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69875" y="4257166"/>
            <a:ext cx="579120" cy="816610"/>
            <a:chOff x="269875" y="4257166"/>
            <a:chExt cx="579120" cy="816610"/>
          </a:xfrm>
        </p:grpSpPr>
        <p:sp>
          <p:nvSpPr>
            <p:cNvPr id="38" name="object 38"/>
            <p:cNvSpPr/>
            <p:nvPr/>
          </p:nvSpPr>
          <p:spPr>
            <a:xfrm>
              <a:off x="282575" y="4269866"/>
              <a:ext cx="553720" cy="791210"/>
            </a:xfrm>
            <a:custGeom>
              <a:avLst/>
              <a:gdLst/>
              <a:ahLst/>
              <a:cxnLst/>
              <a:rect l="l" t="t" r="r" b="b"/>
              <a:pathLst>
                <a:path w="553719" h="791210">
                  <a:moveTo>
                    <a:pt x="553707" y="0"/>
                  </a:moveTo>
                  <a:lnTo>
                    <a:pt x="276847" y="276859"/>
                  </a:lnTo>
                  <a:lnTo>
                    <a:pt x="0" y="0"/>
                  </a:lnTo>
                  <a:lnTo>
                    <a:pt x="0" y="514222"/>
                  </a:lnTo>
                  <a:lnTo>
                    <a:pt x="276847" y="791082"/>
                  </a:lnTo>
                  <a:lnTo>
                    <a:pt x="553707" y="514222"/>
                  </a:lnTo>
                  <a:lnTo>
                    <a:pt x="553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82575" y="4269866"/>
              <a:ext cx="553720" cy="791210"/>
            </a:xfrm>
            <a:custGeom>
              <a:avLst/>
              <a:gdLst/>
              <a:ahLst/>
              <a:cxnLst/>
              <a:rect l="l" t="t" r="r" b="b"/>
              <a:pathLst>
                <a:path w="553719" h="791210">
                  <a:moveTo>
                    <a:pt x="553707" y="0"/>
                  </a:moveTo>
                  <a:lnTo>
                    <a:pt x="553707" y="514222"/>
                  </a:lnTo>
                  <a:lnTo>
                    <a:pt x="276847" y="791082"/>
                  </a:lnTo>
                  <a:lnTo>
                    <a:pt x="0" y="514222"/>
                  </a:lnTo>
                  <a:lnTo>
                    <a:pt x="0" y="0"/>
                  </a:lnTo>
                  <a:lnTo>
                    <a:pt x="276847" y="276859"/>
                  </a:lnTo>
                  <a:lnTo>
                    <a:pt x="553707" y="0"/>
                  </a:lnTo>
                  <a:close/>
                </a:path>
              </a:pathLst>
            </a:custGeom>
            <a:ln w="2540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88747" y="4535551"/>
            <a:ext cx="5403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1F487C"/>
                </a:solidFill>
                <a:latin typeface="Calibri"/>
                <a:cs typeface="Calibri"/>
              </a:rPr>
              <a:t>модуль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23582" y="4257166"/>
            <a:ext cx="7762240" cy="539750"/>
            <a:chOff x="823582" y="4257166"/>
            <a:chExt cx="7762240" cy="539750"/>
          </a:xfrm>
        </p:grpSpPr>
        <p:sp>
          <p:nvSpPr>
            <p:cNvPr id="42" name="object 42"/>
            <p:cNvSpPr/>
            <p:nvPr/>
          </p:nvSpPr>
          <p:spPr>
            <a:xfrm>
              <a:off x="836282" y="4269866"/>
              <a:ext cx="7736840" cy="514350"/>
            </a:xfrm>
            <a:custGeom>
              <a:avLst/>
              <a:gdLst/>
              <a:ahLst/>
              <a:cxnLst/>
              <a:rect l="l" t="t" r="r" b="b"/>
              <a:pathLst>
                <a:path w="7736840" h="514350">
                  <a:moveTo>
                    <a:pt x="7650492" y="0"/>
                  </a:moveTo>
                  <a:lnTo>
                    <a:pt x="0" y="0"/>
                  </a:lnTo>
                  <a:lnTo>
                    <a:pt x="0" y="514222"/>
                  </a:lnTo>
                  <a:lnTo>
                    <a:pt x="7650492" y="514222"/>
                  </a:lnTo>
                  <a:lnTo>
                    <a:pt x="7683871" y="507490"/>
                  </a:lnTo>
                  <a:lnTo>
                    <a:pt x="7711119" y="489124"/>
                  </a:lnTo>
                  <a:lnTo>
                    <a:pt x="7729484" y="461877"/>
                  </a:lnTo>
                  <a:lnTo>
                    <a:pt x="7736217" y="428497"/>
                  </a:lnTo>
                  <a:lnTo>
                    <a:pt x="7736217" y="85724"/>
                  </a:lnTo>
                  <a:lnTo>
                    <a:pt x="7729484" y="52345"/>
                  </a:lnTo>
                  <a:lnTo>
                    <a:pt x="7711119" y="25098"/>
                  </a:lnTo>
                  <a:lnTo>
                    <a:pt x="7683871" y="6732"/>
                  </a:lnTo>
                  <a:lnTo>
                    <a:pt x="7650492" y="0"/>
                  </a:lnTo>
                  <a:close/>
                </a:path>
              </a:pathLst>
            </a:custGeom>
            <a:solidFill>
              <a:srgbClr val="CCCF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6282" y="4269866"/>
              <a:ext cx="7736840" cy="514350"/>
            </a:xfrm>
            <a:custGeom>
              <a:avLst/>
              <a:gdLst/>
              <a:ahLst/>
              <a:cxnLst/>
              <a:rect l="l" t="t" r="r" b="b"/>
              <a:pathLst>
                <a:path w="7736840" h="514350">
                  <a:moveTo>
                    <a:pt x="7736217" y="85724"/>
                  </a:moveTo>
                  <a:lnTo>
                    <a:pt x="7736217" y="428497"/>
                  </a:lnTo>
                  <a:lnTo>
                    <a:pt x="7729484" y="461877"/>
                  </a:lnTo>
                  <a:lnTo>
                    <a:pt x="7711119" y="489124"/>
                  </a:lnTo>
                  <a:lnTo>
                    <a:pt x="7683871" y="507490"/>
                  </a:lnTo>
                  <a:lnTo>
                    <a:pt x="7650492" y="514222"/>
                  </a:lnTo>
                  <a:lnTo>
                    <a:pt x="0" y="514222"/>
                  </a:lnTo>
                  <a:lnTo>
                    <a:pt x="0" y="0"/>
                  </a:lnTo>
                  <a:lnTo>
                    <a:pt x="7650492" y="0"/>
                  </a:lnTo>
                  <a:lnTo>
                    <a:pt x="7683871" y="6732"/>
                  </a:lnTo>
                  <a:lnTo>
                    <a:pt x="7711119" y="25098"/>
                  </a:lnTo>
                  <a:lnTo>
                    <a:pt x="7729484" y="52345"/>
                  </a:lnTo>
                  <a:lnTo>
                    <a:pt x="7736217" y="85724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94359" y="4195317"/>
            <a:ext cx="5215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indent="-153035">
              <a:lnSpc>
                <a:spcPct val="100000"/>
              </a:lnSpc>
              <a:spcBef>
                <a:spcPts val="100"/>
              </a:spcBef>
              <a:buSzPct val="95833"/>
              <a:buChar char="•"/>
              <a:tabLst>
                <a:tab pos="165735" algn="l"/>
              </a:tabLst>
            </a:pP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Основы</a:t>
            </a:r>
            <a:r>
              <a:rPr sz="24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мировых</a:t>
            </a:r>
            <a:r>
              <a:rPr sz="24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религиозных</a:t>
            </a:r>
            <a:r>
              <a:rPr sz="24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1F487C"/>
                </a:solidFill>
                <a:latin typeface="Calibri"/>
                <a:cs typeface="Calibri"/>
              </a:rPr>
              <a:t>культур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69875" y="4948682"/>
            <a:ext cx="579120" cy="816610"/>
            <a:chOff x="269875" y="4948682"/>
            <a:chExt cx="579120" cy="816610"/>
          </a:xfrm>
        </p:grpSpPr>
        <p:sp>
          <p:nvSpPr>
            <p:cNvPr id="46" name="object 46"/>
            <p:cNvSpPr/>
            <p:nvPr/>
          </p:nvSpPr>
          <p:spPr>
            <a:xfrm>
              <a:off x="282575" y="4961382"/>
              <a:ext cx="553720" cy="791210"/>
            </a:xfrm>
            <a:custGeom>
              <a:avLst/>
              <a:gdLst/>
              <a:ahLst/>
              <a:cxnLst/>
              <a:rect l="l" t="t" r="r" b="b"/>
              <a:pathLst>
                <a:path w="553719" h="791210">
                  <a:moveTo>
                    <a:pt x="553707" y="0"/>
                  </a:moveTo>
                  <a:lnTo>
                    <a:pt x="276847" y="276860"/>
                  </a:lnTo>
                  <a:lnTo>
                    <a:pt x="0" y="0"/>
                  </a:lnTo>
                  <a:lnTo>
                    <a:pt x="0" y="514096"/>
                  </a:lnTo>
                  <a:lnTo>
                    <a:pt x="276847" y="790981"/>
                  </a:lnTo>
                  <a:lnTo>
                    <a:pt x="553707" y="514096"/>
                  </a:lnTo>
                  <a:lnTo>
                    <a:pt x="5537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2575" y="4961382"/>
              <a:ext cx="553720" cy="791210"/>
            </a:xfrm>
            <a:custGeom>
              <a:avLst/>
              <a:gdLst/>
              <a:ahLst/>
              <a:cxnLst/>
              <a:rect l="l" t="t" r="r" b="b"/>
              <a:pathLst>
                <a:path w="553719" h="791210">
                  <a:moveTo>
                    <a:pt x="553707" y="0"/>
                  </a:moveTo>
                  <a:lnTo>
                    <a:pt x="553707" y="514096"/>
                  </a:lnTo>
                  <a:lnTo>
                    <a:pt x="276847" y="790981"/>
                  </a:lnTo>
                  <a:lnTo>
                    <a:pt x="0" y="514096"/>
                  </a:lnTo>
                  <a:lnTo>
                    <a:pt x="0" y="0"/>
                  </a:lnTo>
                  <a:lnTo>
                    <a:pt x="276847" y="276860"/>
                  </a:lnTo>
                  <a:lnTo>
                    <a:pt x="553707" y="0"/>
                  </a:lnTo>
                  <a:close/>
                </a:path>
              </a:pathLst>
            </a:custGeom>
            <a:ln w="25400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88747" y="5227065"/>
            <a:ext cx="5403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solidFill>
                  <a:srgbClr val="1F487C"/>
                </a:solidFill>
                <a:latin typeface="Calibri"/>
                <a:cs typeface="Calibri"/>
              </a:rPr>
              <a:t>модуль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23582" y="4948682"/>
            <a:ext cx="7762240" cy="539750"/>
            <a:chOff x="823582" y="4948682"/>
            <a:chExt cx="7762240" cy="539750"/>
          </a:xfrm>
        </p:grpSpPr>
        <p:sp>
          <p:nvSpPr>
            <p:cNvPr id="50" name="object 50"/>
            <p:cNvSpPr/>
            <p:nvPr/>
          </p:nvSpPr>
          <p:spPr>
            <a:xfrm>
              <a:off x="836282" y="4961382"/>
              <a:ext cx="7736840" cy="514350"/>
            </a:xfrm>
            <a:custGeom>
              <a:avLst/>
              <a:gdLst/>
              <a:ahLst/>
              <a:cxnLst/>
              <a:rect l="l" t="t" r="r" b="b"/>
              <a:pathLst>
                <a:path w="7736840" h="514350">
                  <a:moveTo>
                    <a:pt x="7650492" y="0"/>
                  </a:moveTo>
                  <a:lnTo>
                    <a:pt x="0" y="0"/>
                  </a:lnTo>
                  <a:lnTo>
                    <a:pt x="0" y="514096"/>
                  </a:lnTo>
                  <a:lnTo>
                    <a:pt x="7650492" y="514096"/>
                  </a:lnTo>
                  <a:lnTo>
                    <a:pt x="7683871" y="507363"/>
                  </a:lnTo>
                  <a:lnTo>
                    <a:pt x="7711119" y="488997"/>
                  </a:lnTo>
                  <a:lnTo>
                    <a:pt x="7729484" y="461750"/>
                  </a:lnTo>
                  <a:lnTo>
                    <a:pt x="7736217" y="428371"/>
                  </a:lnTo>
                  <a:lnTo>
                    <a:pt x="7736217" y="85725"/>
                  </a:lnTo>
                  <a:lnTo>
                    <a:pt x="7729484" y="52345"/>
                  </a:lnTo>
                  <a:lnTo>
                    <a:pt x="7711119" y="25098"/>
                  </a:lnTo>
                  <a:lnTo>
                    <a:pt x="7683871" y="6732"/>
                  </a:lnTo>
                  <a:lnTo>
                    <a:pt x="7650492" y="0"/>
                  </a:lnTo>
                  <a:close/>
                </a:path>
              </a:pathLst>
            </a:custGeom>
            <a:solidFill>
              <a:srgbClr val="CCCF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36282" y="4961382"/>
              <a:ext cx="7736840" cy="514350"/>
            </a:xfrm>
            <a:custGeom>
              <a:avLst/>
              <a:gdLst/>
              <a:ahLst/>
              <a:cxnLst/>
              <a:rect l="l" t="t" r="r" b="b"/>
              <a:pathLst>
                <a:path w="7736840" h="514350">
                  <a:moveTo>
                    <a:pt x="7736217" y="85725"/>
                  </a:moveTo>
                  <a:lnTo>
                    <a:pt x="7736217" y="428371"/>
                  </a:lnTo>
                  <a:lnTo>
                    <a:pt x="7729484" y="461750"/>
                  </a:lnTo>
                  <a:lnTo>
                    <a:pt x="7711119" y="488997"/>
                  </a:lnTo>
                  <a:lnTo>
                    <a:pt x="7683871" y="507363"/>
                  </a:lnTo>
                  <a:lnTo>
                    <a:pt x="7650492" y="514096"/>
                  </a:lnTo>
                  <a:lnTo>
                    <a:pt x="0" y="514096"/>
                  </a:lnTo>
                  <a:lnTo>
                    <a:pt x="0" y="0"/>
                  </a:lnTo>
                  <a:lnTo>
                    <a:pt x="7650492" y="0"/>
                  </a:lnTo>
                  <a:lnTo>
                    <a:pt x="7683871" y="6732"/>
                  </a:lnTo>
                  <a:lnTo>
                    <a:pt x="7711119" y="25098"/>
                  </a:lnTo>
                  <a:lnTo>
                    <a:pt x="7729484" y="52345"/>
                  </a:lnTo>
                  <a:lnTo>
                    <a:pt x="7736217" y="85725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994359" y="4987544"/>
            <a:ext cx="3248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Основы</a:t>
            </a:r>
            <a:r>
              <a:rPr sz="24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светской</a:t>
            </a:r>
            <a:r>
              <a:rPr sz="24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этики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1280057" y="5733288"/>
            <a:ext cx="6978650" cy="866140"/>
            <a:chOff x="1280057" y="5733288"/>
            <a:chExt cx="6978650" cy="866140"/>
          </a:xfrm>
        </p:grpSpPr>
        <p:pic>
          <p:nvPicPr>
            <p:cNvPr id="54" name="object 5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0057" y="5916727"/>
              <a:ext cx="2847057" cy="30267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8308" y="5733288"/>
              <a:ext cx="510539" cy="49987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2815" y="5733288"/>
              <a:ext cx="3913632" cy="49987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8016" y="5733288"/>
              <a:ext cx="510540" cy="49987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5203" y="6099048"/>
              <a:ext cx="3762755" cy="499872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1233932" y="5809894"/>
            <a:ext cx="6819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1645" marR="5080" indent="-1719580">
              <a:lnSpc>
                <a:spcPct val="100000"/>
              </a:lnSpc>
              <a:spcBef>
                <a:spcPts val="100"/>
              </a:spcBef>
              <a:tabLst>
                <a:tab pos="3199130" algn="l"/>
              </a:tabLst>
            </a:pPr>
            <a:r>
              <a:rPr sz="2400" i="1" spc="-5" dirty="0">
                <a:latin typeface="Times New Roman"/>
                <a:cs typeface="Times New Roman"/>
              </a:rPr>
              <a:t>Учебный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курс </a:t>
            </a:r>
            <a:r>
              <a:rPr sz="2400" i="1" spc="-25" dirty="0">
                <a:latin typeface="Times New Roman"/>
                <a:cs typeface="Times New Roman"/>
              </a:rPr>
              <a:t>ОРКСЭ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-	</a:t>
            </a:r>
            <a:r>
              <a:rPr sz="2400" i="1" spc="-10" dirty="0">
                <a:latin typeface="Times New Roman"/>
                <a:cs typeface="Times New Roman"/>
              </a:rPr>
              <a:t>единая </a:t>
            </a:r>
            <a:r>
              <a:rPr sz="2400" i="1" spc="-25" dirty="0">
                <a:latin typeface="Times New Roman"/>
                <a:cs typeface="Times New Roman"/>
              </a:rPr>
              <a:t>комплексная </a:t>
            </a:r>
            <a:r>
              <a:rPr sz="2400" i="1" spc="-10" dirty="0">
                <a:latin typeface="Times New Roman"/>
                <a:cs typeface="Times New Roman"/>
              </a:rPr>
              <a:t>учебно-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воспитательная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система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5005" y="378916"/>
            <a:ext cx="3797994" cy="4014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5635" y="235076"/>
            <a:ext cx="38138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C0504D"/>
                </a:solidFill>
              </a:rPr>
              <a:t>Структура</a:t>
            </a:r>
            <a:r>
              <a:rPr sz="3200" spc="-95" dirty="0">
                <a:solidFill>
                  <a:srgbClr val="C0504D"/>
                </a:solidFill>
              </a:rPr>
              <a:t> </a:t>
            </a:r>
            <a:r>
              <a:rPr sz="3200" dirty="0">
                <a:solidFill>
                  <a:srgbClr val="C0504D"/>
                </a:solidFill>
              </a:rPr>
              <a:t>предмета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02742" y="3020009"/>
            <a:ext cx="7746365" cy="324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5340">
              <a:lnSpc>
                <a:spcPct val="100000"/>
              </a:lnSpc>
              <a:spcBef>
                <a:spcPts val="100"/>
              </a:spcBef>
            </a:pPr>
            <a:r>
              <a:rPr sz="2400" i="1" spc="-15" dirty="0">
                <a:latin typeface="Times New Roman"/>
                <a:cs typeface="Times New Roman"/>
              </a:rPr>
              <a:t>Все</a:t>
            </a:r>
            <a:r>
              <a:rPr sz="2400" i="1" spc="-25" dirty="0">
                <a:latin typeface="Times New Roman"/>
                <a:cs typeface="Times New Roman"/>
              </a:rPr>
              <a:t> модули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нового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предмета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соединяются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общими</a:t>
            </a:r>
            <a:endParaRPr sz="2400">
              <a:latin typeface="Times New Roman"/>
              <a:cs typeface="Times New Roman"/>
            </a:endParaRPr>
          </a:p>
          <a:p>
            <a:pPr marL="2557780">
              <a:lnSpc>
                <a:spcPct val="100000"/>
              </a:lnSpc>
            </a:pPr>
            <a:r>
              <a:rPr sz="2400" b="1" i="1" spc="-15" dirty="0">
                <a:latin typeface="Times New Roman"/>
                <a:cs typeface="Times New Roman"/>
              </a:rPr>
              <a:t>тематическими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блоками</a:t>
            </a:r>
            <a:r>
              <a:rPr sz="2400" i="1" spc="-2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55600" marR="522605" indent="-3429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56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Духовные </a:t>
            </a:r>
            <a:r>
              <a:rPr sz="2400" dirty="0">
                <a:latin typeface="Times New Roman"/>
                <a:cs typeface="Times New Roman"/>
              </a:rPr>
              <a:t>ценности и </a:t>
            </a:r>
            <a:r>
              <a:rPr sz="2400" spc="-5" dirty="0">
                <a:latin typeface="Times New Roman"/>
                <a:cs typeface="Times New Roman"/>
              </a:rPr>
              <a:t>нравственные </a:t>
            </a:r>
            <a:r>
              <a:rPr sz="2400" spc="5" dirty="0">
                <a:latin typeface="Times New Roman"/>
                <a:cs typeface="Times New Roman"/>
              </a:rPr>
              <a:t>идеалы </a:t>
            </a:r>
            <a:r>
              <a:rPr sz="2400" dirty="0">
                <a:latin typeface="Times New Roman"/>
                <a:cs typeface="Times New Roman"/>
              </a:rPr>
              <a:t>в жизни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человека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общества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(1 ч.)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Основы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традиционных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религий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светской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этики </a:t>
            </a:r>
            <a:r>
              <a:rPr sz="2400" dirty="0">
                <a:latin typeface="Times New Roman"/>
                <a:cs typeface="Times New Roman"/>
              </a:rPr>
              <a:t>(16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ч.)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Традиционные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религии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этика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России </a:t>
            </a:r>
            <a:r>
              <a:rPr sz="2400" dirty="0">
                <a:latin typeface="Times New Roman"/>
                <a:cs typeface="Times New Roman"/>
              </a:rPr>
              <a:t>(13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ч.)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556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Духовные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традиции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многонационального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народа</a:t>
            </a:r>
            <a:r>
              <a:rPr sz="2400" spc="-5" dirty="0">
                <a:latin typeface="Times New Roman"/>
                <a:cs typeface="Times New Roman"/>
              </a:rPr>
              <a:t> России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(4ч.).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892111"/>
            <a:ext cx="9144000" cy="2105660"/>
            <a:chOff x="0" y="892111"/>
            <a:chExt cx="9144000" cy="21056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08050"/>
              <a:ext cx="1508125" cy="20161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7875" y="908050"/>
              <a:ext cx="1514475" cy="20161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39875" y="900049"/>
              <a:ext cx="1530350" cy="2032000"/>
            </a:xfrm>
            <a:custGeom>
              <a:avLst/>
              <a:gdLst/>
              <a:ahLst/>
              <a:cxnLst/>
              <a:rect l="l" t="t" r="r" b="b"/>
              <a:pathLst>
                <a:path w="1530350" h="2032000">
                  <a:moveTo>
                    <a:pt x="0" y="2032000"/>
                  </a:moveTo>
                  <a:lnTo>
                    <a:pt x="1530350" y="2032000"/>
                  </a:lnTo>
                  <a:lnTo>
                    <a:pt x="1530350" y="0"/>
                  </a:lnTo>
                  <a:lnTo>
                    <a:pt x="0" y="0"/>
                  </a:lnTo>
                  <a:lnTo>
                    <a:pt x="0" y="2032000"/>
                  </a:lnTo>
                  <a:close/>
                </a:path>
              </a:pathLst>
            </a:custGeom>
            <a:ln w="15875">
              <a:solidFill>
                <a:srgbClr val="2EBA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7675" y="908050"/>
              <a:ext cx="1501775" cy="20161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79673" y="900049"/>
              <a:ext cx="1517650" cy="2032000"/>
            </a:xfrm>
            <a:custGeom>
              <a:avLst/>
              <a:gdLst/>
              <a:ahLst/>
              <a:cxnLst/>
              <a:rect l="l" t="t" r="r" b="b"/>
              <a:pathLst>
                <a:path w="1517650" h="2032000">
                  <a:moveTo>
                    <a:pt x="0" y="2032000"/>
                  </a:moveTo>
                  <a:lnTo>
                    <a:pt x="1517650" y="2032000"/>
                  </a:lnTo>
                  <a:lnTo>
                    <a:pt x="1517650" y="0"/>
                  </a:lnTo>
                  <a:lnTo>
                    <a:pt x="0" y="0"/>
                  </a:lnTo>
                  <a:lnTo>
                    <a:pt x="0" y="2032000"/>
                  </a:lnTo>
                  <a:close/>
                </a:path>
              </a:pathLst>
            </a:custGeom>
            <a:ln w="15875">
              <a:solidFill>
                <a:srgbClr val="2EBA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7601" y="908050"/>
              <a:ext cx="1563624" cy="20161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31922" y="928041"/>
              <a:ext cx="1569731" cy="204916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6401" y="908050"/>
              <a:ext cx="1617598" cy="20891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8720" y="852296"/>
            <a:ext cx="51631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0000"/>
                </a:solidFill>
              </a:rPr>
              <a:t>Содержание</a:t>
            </a:r>
            <a:r>
              <a:rPr sz="3200" spc="-45" dirty="0">
                <a:solidFill>
                  <a:srgbClr val="FF0000"/>
                </a:solidFill>
              </a:rPr>
              <a:t> </a:t>
            </a:r>
            <a:r>
              <a:rPr sz="3200" spc="-30" dirty="0">
                <a:solidFill>
                  <a:srgbClr val="FF0000"/>
                </a:solidFill>
              </a:rPr>
              <a:t>модулей</a:t>
            </a:r>
            <a:r>
              <a:rPr sz="3200" spc="-40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курса: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-"/>
              <a:tabLst>
                <a:tab pos="189865" algn="l"/>
                <a:tab pos="1628139" algn="l"/>
              </a:tabLst>
            </a:pPr>
            <a:r>
              <a:rPr spc="-5" dirty="0"/>
              <a:t>ориентировано на </a:t>
            </a:r>
            <a:r>
              <a:rPr dirty="0"/>
              <a:t>общее </a:t>
            </a:r>
            <a:r>
              <a:rPr spc="-20" dirty="0"/>
              <a:t>знакомство </a:t>
            </a:r>
            <a:r>
              <a:rPr dirty="0"/>
              <a:t>с </a:t>
            </a:r>
            <a:r>
              <a:rPr spc="-10" dirty="0"/>
              <a:t>соответствующими </a:t>
            </a:r>
            <a:r>
              <a:rPr spc="-585" dirty="0"/>
              <a:t> </a:t>
            </a:r>
            <a:r>
              <a:rPr dirty="0"/>
              <a:t>религиями,	</a:t>
            </a:r>
            <a:r>
              <a:rPr spc="-5" dirty="0"/>
              <a:t>их </a:t>
            </a:r>
            <a:r>
              <a:rPr spc="-25" dirty="0"/>
              <a:t>культурой;</a:t>
            </a: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pc="-5" dirty="0"/>
              <a:t>не</a:t>
            </a:r>
            <a:r>
              <a:rPr spc="-15" dirty="0"/>
              <a:t> включает</a:t>
            </a:r>
            <a:r>
              <a:rPr spc="5" dirty="0"/>
              <a:t> </a:t>
            </a:r>
            <a:r>
              <a:rPr spc="-5" dirty="0"/>
              <a:t>специальных</a:t>
            </a:r>
            <a:r>
              <a:rPr spc="5" dirty="0"/>
              <a:t> </a:t>
            </a:r>
            <a:r>
              <a:rPr spc="-5" dirty="0"/>
              <a:t>богословских</a:t>
            </a:r>
            <a:r>
              <a:rPr spc="5" dirty="0"/>
              <a:t> </a:t>
            </a:r>
            <a:r>
              <a:rPr dirty="0"/>
              <a:t>вопросов;</a:t>
            </a:r>
          </a:p>
          <a:p>
            <a:pPr marL="12700" marR="818515" indent="74295">
              <a:lnSpc>
                <a:spcPts val="2820"/>
              </a:lnSpc>
              <a:spcBef>
                <a:spcPts val="145"/>
              </a:spcBef>
            </a:pPr>
            <a:r>
              <a:rPr dirty="0"/>
              <a:t>- </a:t>
            </a:r>
            <a:r>
              <a:rPr spc="-5" dirty="0"/>
              <a:t>не </a:t>
            </a:r>
            <a:r>
              <a:rPr spc="-10" dirty="0"/>
              <a:t>содержит </a:t>
            </a:r>
            <a:r>
              <a:rPr dirty="0"/>
              <a:t>критических оценок </a:t>
            </a:r>
            <a:r>
              <a:rPr spc="-5" dirty="0"/>
              <a:t>других </a:t>
            </a:r>
            <a:r>
              <a:rPr dirty="0"/>
              <a:t>религий и </a:t>
            </a:r>
            <a:r>
              <a:rPr spc="-585" dirty="0"/>
              <a:t> </a:t>
            </a:r>
            <a:r>
              <a:rPr dirty="0"/>
              <a:t>мировоззрений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0700" y="3986148"/>
          <a:ext cx="8121650" cy="191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4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1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 rowSpan="3">
                  <a:txBody>
                    <a:bodyPr/>
                    <a:lstStyle/>
                    <a:p>
                      <a:pPr marL="6115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800" b="1" spc="-45" dirty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Три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309370" marR="120650" indent="-118300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594485" algn="l"/>
                        </a:tabLst>
                      </a:pPr>
                      <a:r>
                        <a:rPr sz="2800" b="1" dirty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2800" b="1" spc="5" dirty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800" b="1" dirty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2800" b="1" spc="-75" dirty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800" b="1" spc="-5" dirty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вы</a:t>
                      </a:r>
                      <a:r>
                        <a:rPr sz="2800" b="1" dirty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е	</a:t>
                      </a:r>
                      <a:r>
                        <a:rPr sz="2800" b="1" spc="-5" dirty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национ</a:t>
                      </a:r>
                      <a:r>
                        <a:rPr sz="2800" b="1" spc="25" dirty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800" b="1" spc="-5" dirty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льные  </a:t>
                      </a:r>
                      <a:r>
                        <a:rPr sz="2800" b="1" spc="-10" dirty="0">
                          <a:solidFill>
                            <a:srgbClr val="17375E"/>
                          </a:solidFill>
                          <a:latin typeface="Times New Roman"/>
                          <a:cs typeface="Times New Roman"/>
                        </a:rPr>
                        <a:t>ценности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800" b="1" i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Отечество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800" b="1" i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Семья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2800" b="1" i="1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Религия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5379" y="56769"/>
            <a:ext cx="18770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Уч</a:t>
            </a:r>
            <a:r>
              <a:rPr sz="3200" spc="5" dirty="0">
                <a:solidFill>
                  <a:srgbClr val="FF0000"/>
                </a:solidFill>
              </a:rPr>
              <a:t>е</a:t>
            </a:r>
            <a:r>
              <a:rPr sz="3200" dirty="0">
                <a:solidFill>
                  <a:srgbClr val="FF0000"/>
                </a:solidFill>
              </a:rPr>
              <a:t>бн</a:t>
            </a:r>
            <a:r>
              <a:rPr sz="3200" spc="5" dirty="0">
                <a:solidFill>
                  <a:srgbClr val="FF0000"/>
                </a:solidFill>
              </a:rPr>
              <a:t>и</a:t>
            </a:r>
            <a:r>
              <a:rPr sz="3200" spc="-5" dirty="0">
                <a:solidFill>
                  <a:srgbClr val="FF0000"/>
                </a:solidFill>
              </a:rPr>
              <a:t>ки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62" y="642937"/>
            <a:ext cx="7124700" cy="60420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2595" y="267652"/>
            <a:ext cx="6619240" cy="791845"/>
            <a:chOff x="1342595" y="267652"/>
            <a:chExt cx="6619240" cy="791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595" y="267652"/>
              <a:ext cx="6618849" cy="3511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4824" y="475488"/>
              <a:ext cx="2218944" cy="5836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3213" y="139699"/>
            <a:ext cx="66319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43480" marR="5080" indent="-24314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Учебный</a:t>
            </a:r>
            <a:r>
              <a:rPr spc="-10" dirty="0"/>
              <a:t> </a:t>
            </a:r>
            <a:r>
              <a:rPr spc="-35" dirty="0"/>
              <a:t>модуль</a:t>
            </a:r>
            <a:r>
              <a:rPr spc="-5" dirty="0"/>
              <a:t> </a:t>
            </a:r>
            <a:r>
              <a:rPr spc="-15" dirty="0"/>
              <a:t>«Основы</a:t>
            </a:r>
            <a:r>
              <a:rPr spc="5" dirty="0"/>
              <a:t> </a:t>
            </a:r>
            <a:r>
              <a:rPr spc="-10" dirty="0"/>
              <a:t>православной </a:t>
            </a:r>
            <a:r>
              <a:rPr spc="-685" dirty="0"/>
              <a:t> </a:t>
            </a:r>
            <a:r>
              <a:rPr spc="-35" dirty="0"/>
              <a:t>культуры»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596062" y="1973262"/>
            <a:ext cx="2354580" cy="3127375"/>
            <a:chOff x="6596062" y="1973262"/>
            <a:chExt cx="2354580" cy="312737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2000" y="1989200"/>
              <a:ext cx="2322449" cy="30956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04000" y="1981200"/>
              <a:ext cx="2338705" cy="3111500"/>
            </a:xfrm>
            <a:custGeom>
              <a:avLst/>
              <a:gdLst/>
              <a:ahLst/>
              <a:cxnLst/>
              <a:rect l="l" t="t" r="r" b="b"/>
              <a:pathLst>
                <a:path w="2338704" h="3111500">
                  <a:moveTo>
                    <a:pt x="0" y="3111500"/>
                  </a:moveTo>
                  <a:lnTo>
                    <a:pt x="2338451" y="3111500"/>
                  </a:lnTo>
                  <a:lnTo>
                    <a:pt x="2338451" y="0"/>
                  </a:lnTo>
                  <a:lnTo>
                    <a:pt x="0" y="0"/>
                  </a:lnTo>
                  <a:lnTo>
                    <a:pt x="0" y="3111500"/>
                  </a:lnTo>
                  <a:close/>
                </a:path>
              </a:pathLst>
            </a:custGeom>
            <a:ln w="15875">
              <a:solidFill>
                <a:srgbClr val="2EBA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5965" y="1024254"/>
            <a:ext cx="6080760" cy="505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Россия</a:t>
            </a:r>
            <a:r>
              <a:rPr sz="2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наша</a:t>
            </a:r>
            <a:r>
              <a:rPr sz="2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Родина.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Введение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православную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духовную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традицию.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Особенности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восточного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христианства.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Культура</a:t>
            </a:r>
            <a:r>
              <a:rPr sz="2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религия.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Священное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Писание.</a:t>
            </a:r>
            <a:endParaRPr sz="2200">
              <a:latin typeface="Times New Roman"/>
              <a:cs typeface="Times New Roman"/>
            </a:endParaRPr>
          </a:p>
          <a:p>
            <a:pPr marL="12700" marR="694055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Священное Писание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 Священное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Предание.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Во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что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верят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православные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христиане.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958080" algn="l"/>
              </a:tabLst>
            </a:pPr>
            <a:r>
              <a:rPr sz="2200" spc="-15" dirty="0">
                <a:latin typeface="Times New Roman"/>
                <a:cs typeface="Times New Roman"/>
              </a:rPr>
              <a:t>Что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говорит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Боге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мире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православная	</a:t>
            </a:r>
            <a:r>
              <a:rPr sz="2200" spc="-30" dirty="0">
                <a:latin typeface="Times New Roman"/>
                <a:cs typeface="Times New Roman"/>
              </a:rPr>
              <a:t>культура.</a:t>
            </a:r>
            <a:endParaRPr sz="2200">
              <a:latin typeface="Times New Roman"/>
              <a:cs typeface="Times New Roman"/>
            </a:endParaRPr>
          </a:p>
          <a:p>
            <a:pPr marL="12700" marR="437515">
              <a:lnSpc>
                <a:spcPct val="100000"/>
              </a:lnSpc>
            </a:pPr>
            <a:r>
              <a:rPr sz="2200" spc="-15" dirty="0">
                <a:latin typeface="Times New Roman"/>
                <a:cs typeface="Times New Roman"/>
              </a:rPr>
              <a:t>Что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говорит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человеке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православная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культура.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Христианское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учение</a:t>
            </a:r>
            <a:r>
              <a:rPr sz="2200" spc="-5" dirty="0">
                <a:latin typeface="Times New Roman"/>
                <a:cs typeface="Times New Roman"/>
              </a:rPr>
              <a:t> о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спасении.</a:t>
            </a:r>
            <a:endParaRPr sz="2200">
              <a:latin typeface="Times New Roman"/>
              <a:cs typeface="Times New Roman"/>
            </a:endParaRPr>
          </a:p>
          <a:p>
            <a:pPr marL="12700" marR="972819">
              <a:lnSpc>
                <a:spcPct val="100000"/>
              </a:lnSpc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Добро и зло </a:t>
            </a:r>
            <a:r>
              <a:rPr sz="2200" spc="-5" dirty="0">
                <a:latin typeface="Times New Roman"/>
                <a:cs typeface="Times New Roman"/>
              </a:rPr>
              <a:t>в православной </a:t>
            </a:r>
            <a:r>
              <a:rPr sz="2200" dirty="0">
                <a:latin typeface="Times New Roman"/>
                <a:cs typeface="Times New Roman"/>
              </a:rPr>
              <a:t>традиции. 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Христианская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этика: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заповеди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блаженства.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Золотое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правило</a:t>
            </a:r>
            <a:r>
              <a:rPr sz="2200" spc="-5" dirty="0">
                <a:latin typeface="Times New Roman"/>
                <a:cs typeface="Times New Roman"/>
              </a:rPr>
              <a:t> нравственности.</a:t>
            </a:r>
            <a:endParaRPr sz="2200">
              <a:latin typeface="Times New Roman"/>
              <a:cs typeface="Times New Roman"/>
            </a:endParaRPr>
          </a:p>
          <a:p>
            <a:pPr marL="12700" marR="3250565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Любовь </a:t>
            </a:r>
            <a:r>
              <a:rPr sz="2200" spc="-5" dirty="0">
                <a:latin typeface="Times New Roman"/>
                <a:cs typeface="Times New Roman"/>
              </a:rPr>
              <a:t>к </a:t>
            </a:r>
            <a:r>
              <a:rPr sz="2200" spc="-40" dirty="0">
                <a:latin typeface="Times New Roman"/>
                <a:cs typeface="Times New Roman"/>
              </a:rPr>
              <a:t>ближнему. 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Добродетели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страсти.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6019" y="159556"/>
            <a:ext cx="6619240" cy="791845"/>
            <a:chOff x="1306019" y="159556"/>
            <a:chExt cx="6619240" cy="791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6019" y="159556"/>
              <a:ext cx="6618849" cy="3510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9771" y="367284"/>
              <a:ext cx="2218944" cy="5836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86383" y="31749"/>
            <a:ext cx="66300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Учебный</a:t>
            </a:r>
            <a:r>
              <a:rPr spc="-15" dirty="0"/>
              <a:t> </a:t>
            </a:r>
            <a:r>
              <a:rPr spc="-35" dirty="0"/>
              <a:t>модуль</a:t>
            </a:r>
            <a:r>
              <a:rPr spc="-5" dirty="0"/>
              <a:t> </a:t>
            </a:r>
            <a:r>
              <a:rPr spc="-15" dirty="0"/>
              <a:t>«Основы</a:t>
            </a:r>
            <a:r>
              <a:rPr spc="-5" dirty="0"/>
              <a:t> </a:t>
            </a:r>
            <a:r>
              <a:rPr spc="-10" dirty="0"/>
              <a:t>православной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18940" y="458469"/>
            <a:ext cx="17678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4F81BC"/>
                </a:solidFill>
                <a:latin typeface="Times New Roman"/>
                <a:cs typeface="Times New Roman"/>
              </a:rPr>
              <a:t>культуры»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014" y="899540"/>
            <a:ext cx="8200390" cy="562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05805">
              <a:lnSpc>
                <a:spcPct val="12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Отношение </a:t>
            </a:r>
            <a:r>
              <a:rPr sz="1800" dirty="0">
                <a:latin typeface="Times New Roman"/>
                <a:cs typeface="Times New Roman"/>
              </a:rPr>
              <a:t>к </a:t>
            </a:r>
            <a:r>
              <a:rPr sz="1800" spc="-45" dirty="0">
                <a:latin typeface="Times New Roman"/>
                <a:cs typeface="Times New Roman"/>
              </a:rPr>
              <a:t>труду. 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Долг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ответственность.</a:t>
            </a:r>
            <a:endParaRPr sz="1800">
              <a:latin typeface="Times New Roman"/>
              <a:cs typeface="Times New Roman"/>
            </a:endParaRPr>
          </a:p>
          <a:p>
            <a:pPr marL="12700" marR="5462905">
              <a:lnSpc>
                <a:spcPct val="120000"/>
              </a:lnSpc>
            </a:pPr>
            <a:r>
              <a:rPr sz="1800" dirty="0">
                <a:latin typeface="Times New Roman"/>
                <a:cs typeface="Times New Roman"/>
              </a:rPr>
              <a:t>Милосердие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сострадание.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Спаситель.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15" dirty="0">
                <a:latin typeface="Times New Roman"/>
                <a:cs typeface="Times New Roman"/>
              </a:rPr>
              <a:t>Жертвенная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любовь</a:t>
            </a:r>
            <a:endParaRPr sz="1800">
              <a:latin typeface="Times New Roman"/>
              <a:cs typeface="Times New Roman"/>
            </a:endParaRPr>
          </a:p>
          <a:p>
            <a:pPr marL="12700" marR="5957570">
              <a:lnSpc>
                <a:spcPct val="120000"/>
              </a:lnSpc>
              <a:spcBef>
                <a:spcPts val="5"/>
              </a:spcBef>
            </a:pPr>
            <a:r>
              <a:rPr sz="1800" spc="-15" dirty="0">
                <a:latin typeface="Times New Roman"/>
                <a:cs typeface="Times New Roman"/>
              </a:rPr>
              <a:t>Победа </a:t>
            </a:r>
            <a:r>
              <a:rPr sz="1800" spc="-5" dirty="0">
                <a:latin typeface="Times New Roman"/>
                <a:cs typeface="Times New Roman"/>
              </a:rPr>
              <a:t>над смертью. </a:t>
            </a:r>
            <a:r>
              <a:rPr sz="1800" dirty="0">
                <a:latin typeface="Times New Roman"/>
                <a:cs typeface="Times New Roman"/>
              </a:rPr>
              <a:t> Православие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России.</a:t>
            </a:r>
            <a:endParaRPr sz="1800">
              <a:latin typeface="Times New Roman"/>
              <a:cs typeface="Times New Roman"/>
            </a:endParaRPr>
          </a:p>
          <a:p>
            <a:pPr marL="12700" marR="4361180">
              <a:lnSpc>
                <a:spcPct val="120000"/>
              </a:lnSpc>
            </a:pPr>
            <a:r>
              <a:rPr sz="1800" dirty="0">
                <a:latin typeface="Times New Roman"/>
                <a:cs typeface="Times New Roman"/>
              </a:rPr>
              <a:t>Православный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храм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другие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святыни.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Православные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Таинства.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Times New Roman"/>
                <a:cs typeface="Times New Roman"/>
              </a:rPr>
              <a:t>Символический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язык православной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культуры.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sz="1800" spc="-10" dirty="0">
                <a:latin typeface="Times New Roman"/>
                <a:cs typeface="Times New Roman"/>
              </a:rPr>
              <a:t>Христианское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искусство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(иконы,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фрески,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церковное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пение,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прикладное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искусство).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Православный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календарь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spc="-15" dirty="0">
                <a:latin typeface="Times New Roman"/>
                <a:cs typeface="Times New Roman"/>
              </a:rPr>
              <a:t>его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символическое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значение.</a:t>
            </a:r>
            <a:endParaRPr sz="1800">
              <a:latin typeface="Times New Roman"/>
              <a:cs typeface="Times New Roman"/>
            </a:endParaRPr>
          </a:p>
          <a:p>
            <a:pPr marL="12700" marR="6325235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latin typeface="Times New Roman"/>
                <a:cs typeface="Times New Roman"/>
              </a:rPr>
              <a:t>Почитание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святых.</a:t>
            </a:r>
            <a:endParaRPr sz="1800">
              <a:latin typeface="Times New Roman"/>
              <a:cs typeface="Times New Roman"/>
            </a:endParaRPr>
          </a:p>
          <a:p>
            <a:pPr marL="12700" marR="6325235">
              <a:lnSpc>
                <a:spcPct val="100000"/>
              </a:lnSpc>
              <a:spcBef>
                <a:spcPts val="430"/>
              </a:spcBef>
            </a:pPr>
            <a:r>
              <a:rPr sz="1800" spc="-10" dirty="0">
                <a:latin typeface="Times New Roman"/>
                <a:cs typeface="Times New Roman"/>
              </a:rPr>
              <a:t>Праздники.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10" dirty="0">
                <a:latin typeface="Times New Roman"/>
                <a:cs typeface="Times New Roman"/>
              </a:rPr>
              <a:t>Христианская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семья</a:t>
            </a:r>
            <a:r>
              <a:rPr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ее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ценности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Любовь</a:t>
            </a:r>
            <a:r>
              <a:rPr sz="1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уважение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Отечеству.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Патриотизм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многонационального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многоконфессионального</a:t>
            </a:r>
            <a:r>
              <a:rPr sz="1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народа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России.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24486" y="820737"/>
            <a:ext cx="2570480" cy="3416300"/>
            <a:chOff x="5924486" y="820737"/>
            <a:chExt cx="2570480" cy="34163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424" y="836549"/>
              <a:ext cx="2538349" cy="33845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932423" y="828675"/>
              <a:ext cx="2554605" cy="3400425"/>
            </a:xfrm>
            <a:custGeom>
              <a:avLst/>
              <a:gdLst/>
              <a:ahLst/>
              <a:cxnLst/>
              <a:rect l="l" t="t" r="r" b="b"/>
              <a:pathLst>
                <a:path w="2554604" h="3400425">
                  <a:moveTo>
                    <a:pt x="0" y="3400425"/>
                  </a:moveTo>
                  <a:lnTo>
                    <a:pt x="2554351" y="3400425"/>
                  </a:lnTo>
                  <a:lnTo>
                    <a:pt x="2554351" y="0"/>
                  </a:lnTo>
                  <a:lnTo>
                    <a:pt x="0" y="0"/>
                  </a:lnTo>
                  <a:lnTo>
                    <a:pt x="0" y="3400425"/>
                  </a:lnTo>
                  <a:close/>
                </a:path>
              </a:pathLst>
            </a:custGeom>
            <a:ln w="15875">
              <a:solidFill>
                <a:srgbClr val="2EBA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666" y="404812"/>
            <a:ext cx="7917263" cy="3511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2302" y="277748"/>
            <a:ext cx="7921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Учебный</a:t>
            </a:r>
            <a:r>
              <a:rPr spc="-15" dirty="0"/>
              <a:t> </a:t>
            </a:r>
            <a:r>
              <a:rPr spc="-35" dirty="0"/>
              <a:t>модуль</a:t>
            </a:r>
            <a:r>
              <a:rPr spc="-10" dirty="0"/>
              <a:t> </a:t>
            </a:r>
            <a:r>
              <a:rPr spc="-15" dirty="0"/>
              <a:t>«Основы</a:t>
            </a:r>
            <a:r>
              <a:rPr spc="-5" dirty="0"/>
              <a:t> </a:t>
            </a:r>
            <a:r>
              <a:rPr spc="-10" dirty="0"/>
              <a:t>исламской</a:t>
            </a:r>
            <a:r>
              <a:rPr spc="-5" dirty="0"/>
              <a:t> </a:t>
            </a:r>
            <a:r>
              <a:rPr spc="-35" dirty="0"/>
              <a:t>культуры»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3014" y="806573"/>
            <a:ext cx="8553450" cy="56597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Россия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наша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Родина.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10" dirty="0">
                <a:latin typeface="Times New Roman"/>
                <a:cs typeface="Times New Roman"/>
              </a:rPr>
              <a:t>Введение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исламскую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духовную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традицию.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Культура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религия.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Пророк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Мухаммад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образец </a:t>
            </a:r>
            <a:r>
              <a:rPr sz="2400" spc="-10" dirty="0">
                <a:latin typeface="Times New Roman"/>
                <a:cs typeface="Times New Roman"/>
              </a:rPr>
              <a:t>человека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учитель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нравственности.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Жизнеописание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Пророка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Мухаммада.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Проповедническая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миссия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Пророка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Мухаммада.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Прекрасные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качества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Пророка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Мухаммада.</a:t>
            </a:r>
            <a:endParaRPr sz="2400">
              <a:latin typeface="Times New Roman"/>
              <a:cs typeface="Times New Roman"/>
            </a:endParaRPr>
          </a:p>
          <a:p>
            <a:pPr marL="12700" marR="841375">
              <a:lnSpc>
                <a:spcPct val="120000"/>
              </a:lnSpc>
            </a:pPr>
            <a:r>
              <a:rPr sz="2400" spc="-10" dirty="0">
                <a:latin typeface="Times New Roman"/>
                <a:cs typeface="Times New Roman"/>
              </a:rPr>
              <a:t>Священный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Коран</a:t>
            </a:r>
            <a:r>
              <a:rPr sz="2400" dirty="0">
                <a:latin typeface="Times New Roman"/>
                <a:cs typeface="Times New Roman"/>
              </a:rPr>
              <a:t> 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Сунна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как источники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нравственности.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Общие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принципы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ислама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исламской </a:t>
            </a:r>
            <a:r>
              <a:rPr sz="2400" spc="-5" dirty="0">
                <a:latin typeface="Times New Roman"/>
                <a:cs typeface="Times New Roman"/>
              </a:rPr>
              <a:t>этики.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25" dirty="0">
                <a:latin typeface="Times New Roman"/>
                <a:cs typeface="Times New Roman"/>
              </a:rPr>
              <a:t>Столпы</a:t>
            </a:r>
            <a:r>
              <a:rPr sz="2400" spc="-5" dirty="0">
                <a:latin typeface="Times New Roman"/>
                <a:cs typeface="Times New Roman"/>
              </a:rPr>
              <a:t> ислама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исламской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этики.</a:t>
            </a:r>
            <a:endParaRPr sz="2400">
              <a:latin typeface="Times New Roman"/>
              <a:cs typeface="Times New Roman"/>
            </a:endParaRPr>
          </a:p>
          <a:p>
            <a:pPr marL="12700" marR="2263775">
              <a:lnSpc>
                <a:spcPct val="120000"/>
              </a:lnSpc>
            </a:pPr>
            <a:r>
              <a:rPr sz="2400" spc="-10" dirty="0">
                <a:latin typeface="Times New Roman"/>
                <a:cs typeface="Times New Roman"/>
              </a:rPr>
              <a:t>Исполнение мусульманами </a:t>
            </a:r>
            <a:r>
              <a:rPr sz="2400" spc="-5" dirty="0">
                <a:latin typeface="Times New Roman"/>
                <a:cs typeface="Times New Roman"/>
              </a:rPr>
              <a:t>своих </a:t>
            </a:r>
            <a:r>
              <a:rPr sz="2400" dirty="0">
                <a:latin typeface="Times New Roman"/>
                <a:cs typeface="Times New Roman"/>
              </a:rPr>
              <a:t>обязанностей.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Обязанности </a:t>
            </a:r>
            <a:r>
              <a:rPr sz="2400" spc="-15" dirty="0">
                <a:latin typeface="Times New Roman"/>
                <a:cs typeface="Times New Roman"/>
              </a:rPr>
              <a:t>мусульман.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Для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чего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построена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5" dirty="0">
                <a:latin typeface="Times New Roman"/>
                <a:cs typeface="Times New Roman"/>
              </a:rPr>
              <a:t>устроена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мечеть.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56311" y="3556063"/>
            <a:ext cx="2320925" cy="3103880"/>
            <a:chOff x="6556311" y="3556063"/>
            <a:chExt cx="2320925" cy="31038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2249" y="3571938"/>
              <a:ext cx="2289175" cy="30717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64248" y="3564001"/>
              <a:ext cx="2305050" cy="3088005"/>
            </a:xfrm>
            <a:custGeom>
              <a:avLst/>
              <a:gdLst/>
              <a:ahLst/>
              <a:cxnLst/>
              <a:rect l="l" t="t" r="r" b="b"/>
              <a:pathLst>
                <a:path w="2305050" h="3088004">
                  <a:moveTo>
                    <a:pt x="0" y="3087624"/>
                  </a:moveTo>
                  <a:lnTo>
                    <a:pt x="2305050" y="3087624"/>
                  </a:lnTo>
                  <a:lnTo>
                    <a:pt x="2305050" y="0"/>
                  </a:lnTo>
                  <a:lnTo>
                    <a:pt x="0" y="0"/>
                  </a:lnTo>
                  <a:lnTo>
                    <a:pt x="0" y="3087624"/>
                  </a:lnTo>
                  <a:close/>
                </a:path>
              </a:pathLst>
            </a:custGeom>
            <a:ln w="15875">
              <a:solidFill>
                <a:srgbClr val="2EBA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02" y="210311"/>
            <a:ext cx="7917263" cy="3474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3443" y="81153"/>
            <a:ext cx="7921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Учебный</a:t>
            </a:r>
            <a:r>
              <a:rPr spc="-15" dirty="0"/>
              <a:t> </a:t>
            </a:r>
            <a:r>
              <a:rPr spc="-35" dirty="0"/>
              <a:t>модуль</a:t>
            </a:r>
            <a:r>
              <a:rPr spc="-10" dirty="0"/>
              <a:t> </a:t>
            </a:r>
            <a:r>
              <a:rPr spc="-15" dirty="0"/>
              <a:t>«Основы</a:t>
            </a:r>
            <a:r>
              <a:rPr spc="-5" dirty="0"/>
              <a:t> </a:t>
            </a:r>
            <a:r>
              <a:rPr spc="-10" dirty="0"/>
              <a:t>исламской</a:t>
            </a:r>
            <a:r>
              <a:rPr spc="-5" dirty="0"/>
              <a:t> </a:t>
            </a:r>
            <a:r>
              <a:rPr spc="-35" dirty="0"/>
              <a:t>культуры»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3014" y="524295"/>
            <a:ext cx="8559165" cy="605599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300" spc="-25" dirty="0">
                <a:latin typeface="Times New Roman"/>
                <a:cs typeface="Times New Roman"/>
              </a:rPr>
              <a:t>Мусульманское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летоисчисление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и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календарь.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300" spc="-5" dirty="0">
                <a:latin typeface="Times New Roman"/>
                <a:cs typeface="Times New Roman"/>
              </a:rPr>
              <a:t>Ислам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в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России.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3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Семья</a:t>
            </a:r>
            <a:r>
              <a:rPr sz="23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в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исламе.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300" spc="-5" dirty="0">
                <a:latin typeface="Times New Roman"/>
                <a:cs typeface="Times New Roman"/>
              </a:rPr>
              <a:t>Нравственные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10" dirty="0">
                <a:latin typeface="Times New Roman"/>
                <a:cs typeface="Times New Roman"/>
              </a:rPr>
              <a:t>основы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семьи</a:t>
            </a:r>
            <a:r>
              <a:rPr sz="23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в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исламе.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300" b="1" dirty="0">
                <a:solidFill>
                  <a:srgbClr val="FF0000"/>
                </a:solidFill>
                <a:latin typeface="Times New Roman"/>
                <a:cs typeface="Times New Roman"/>
              </a:rPr>
              <a:t>Нравственные</a:t>
            </a:r>
            <a:r>
              <a:rPr sz="23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ценности </a:t>
            </a:r>
            <a:r>
              <a:rPr sz="2300" spc="-5" dirty="0">
                <a:latin typeface="Times New Roman"/>
                <a:cs typeface="Times New Roman"/>
              </a:rPr>
              <a:t>ислама: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сотворение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добра,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отношение</a:t>
            </a:r>
            <a:endParaRPr sz="2300">
              <a:latin typeface="Times New Roman"/>
              <a:cs typeface="Times New Roman"/>
            </a:endParaRPr>
          </a:p>
          <a:p>
            <a:pPr marL="355600" marR="1070610">
              <a:lnSpc>
                <a:spcPct val="100000"/>
              </a:lnSpc>
            </a:pPr>
            <a:r>
              <a:rPr sz="2300" dirty="0">
                <a:latin typeface="Times New Roman"/>
                <a:cs typeface="Times New Roman"/>
              </a:rPr>
              <a:t>к </a:t>
            </a:r>
            <a:r>
              <a:rPr sz="2300" spc="5" dirty="0">
                <a:latin typeface="Times New Roman"/>
                <a:cs typeface="Times New Roman"/>
              </a:rPr>
              <a:t>старшим, </a:t>
            </a:r>
            <a:r>
              <a:rPr sz="2300" spc="-15" dirty="0">
                <a:latin typeface="Times New Roman"/>
                <a:cs typeface="Times New Roman"/>
              </a:rPr>
              <a:t>дружба, </a:t>
            </a:r>
            <a:r>
              <a:rPr sz="2300" spc="-5" dirty="0">
                <a:latin typeface="Times New Roman"/>
                <a:cs typeface="Times New Roman"/>
              </a:rPr>
              <a:t>гостеприимство, любовь </a:t>
            </a:r>
            <a:r>
              <a:rPr sz="2300" dirty="0">
                <a:latin typeface="Times New Roman"/>
                <a:cs typeface="Times New Roman"/>
              </a:rPr>
              <a:t>к </a:t>
            </a:r>
            <a:r>
              <a:rPr sz="2300" spc="-35" dirty="0">
                <a:latin typeface="Times New Roman"/>
                <a:cs typeface="Times New Roman"/>
              </a:rPr>
              <a:t>отечеству, </a:t>
            </a:r>
            <a:r>
              <a:rPr sz="2300" spc="-56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миролюбие.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300" spc="-5" dirty="0">
                <a:latin typeface="Times New Roman"/>
                <a:cs typeface="Times New Roman"/>
              </a:rPr>
              <a:t>Забота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о</a:t>
            </a:r>
            <a:r>
              <a:rPr sz="2300" spc="-5" dirty="0">
                <a:latin typeface="Times New Roman"/>
                <a:cs typeface="Times New Roman"/>
              </a:rPr>
              <a:t> здоровье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в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spc="-30" dirty="0">
                <a:latin typeface="Times New Roman"/>
                <a:cs typeface="Times New Roman"/>
              </a:rPr>
              <a:t>культуре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ислама.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300" spc="5" dirty="0">
                <a:latin typeface="Times New Roman"/>
                <a:cs typeface="Times New Roman"/>
              </a:rPr>
              <a:t>Ценность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образования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и</a:t>
            </a:r>
            <a:r>
              <a:rPr sz="2300" spc="-10" dirty="0">
                <a:latin typeface="Times New Roman"/>
                <a:cs typeface="Times New Roman"/>
              </a:rPr>
              <a:t> польза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учения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в</a:t>
            </a:r>
            <a:r>
              <a:rPr sz="2300" spc="-5" dirty="0">
                <a:latin typeface="Times New Roman"/>
                <a:cs typeface="Times New Roman"/>
              </a:rPr>
              <a:t> исламе.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Праздники</a:t>
            </a:r>
            <a:r>
              <a:rPr sz="23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исламских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15" dirty="0">
                <a:latin typeface="Times New Roman"/>
                <a:cs typeface="Times New Roman"/>
              </a:rPr>
              <a:t>народов </a:t>
            </a:r>
            <a:r>
              <a:rPr sz="2300" dirty="0">
                <a:latin typeface="Times New Roman"/>
                <a:cs typeface="Times New Roman"/>
              </a:rPr>
              <a:t>России:</a:t>
            </a:r>
            <a:endParaRPr sz="23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300" spc="-5" dirty="0">
                <a:latin typeface="Times New Roman"/>
                <a:cs typeface="Times New Roman"/>
              </a:rPr>
              <a:t>их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15" dirty="0">
                <a:latin typeface="Times New Roman"/>
                <a:cs typeface="Times New Roman"/>
              </a:rPr>
              <a:t>происхождение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и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особенности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проведения.</a:t>
            </a: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300" spc="-5" dirty="0">
                <a:latin typeface="Times New Roman"/>
                <a:cs typeface="Times New Roman"/>
              </a:rPr>
              <a:t>Искусство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ислама.</a:t>
            </a: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3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Любовь</a:t>
            </a:r>
            <a:r>
              <a:rPr sz="23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3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уважение</a:t>
            </a:r>
            <a:r>
              <a:rPr sz="23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23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Отечеству.</a:t>
            </a:r>
            <a:endParaRPr sz="23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5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3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Патриотизм </a:t>
            </a:r>
            <a:r>
              <a:rPr sz="23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многонационального </a:t>
            </a:r>
            <a:r>
              <a:rPr sz="23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2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многоконфессионального </a:t>
            </a:r>
            <a:r>
              <a:rPr sz="2300" b="1" spc="-5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народа</a:t>
            </a:r>
            <a:r>
              <a:rPr sz="23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России.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56311" y="3484562"/>
            <a:ext cx="2174875" cy="2908300"/>
            <a:chOff x="6556311" y="3484562"/>
            <a:chExt cx="2174875" cy="29083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2249" y="3500437"/>
              <a:ext cx="2143125" cy="28765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64248" y="3492500"/>
              <a:ext cx="2159000" cy="2892425"/>
            </a:xfrm>
            <a:custGeom>
              <a:avLst/>
              <a:gdLst/>
              <a:ahLst/>
              <a:cxnLst/>
              <a:rect l="l" t="t" r="r" b="b"/>
              <a:pathLst>
                <a:path w="2159000" h="2892425">
                  <a:moveTo>
                    <a:pt x="0" y="2892425"/>
                  </a:moveTo>
                  <a:lnTo>
                    <a:pt x="2159000" y="2892425"/>
                  </a:lnTo>
                  <a:lnTo>
                    <a:pt x="2159000" y="0"/>
                  </a:lnTo>
                  <a:lnTo>
                    <a:pt x="0" y="0"/>
                  </a:lnTo>
                  <a:lnTo>
                    <a:pt x="0" y="2892425"/>
                  </a:lnTo>
                  <a:close/>
                </a:path>
              </a:pathLst>
            </a:custGeom>
            <a:ln w="15875">
              <a:solidFill>
                <a:srgbClr val="2EBA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0942" y="197088"/>
            <a:ext cx="7083425" cy="900430"/>
            <a:chOff x="1040942" y="197088"/>
            <a:chExt cx="7083425" cy="900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0942" y="197088"/>
              <a:ext cx="7083428" cy="398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0796" y="437388"/>
              <a:ext cx="2535936" cy="6598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4534" y="51943"/>
            <a:ext cx="71012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8890" marR="5080" indent="-253682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Учебный </a:t>
            </a:r>
            <a:r>
              <a:rPr sz="3200" spc="-35" dirty="0"/>
              <a:t>модуль </a:t>
            </a:r>
            <a:r>
              <a:rPr sz="3200" spc="-10" dirty="0"/>
              <a:t>«Основы </a:t>
            </a:r>
            <a:r>
              <a:rPr sz="3200" spc="-35" dirty="0"/>
              <a:t>буддийской </a:t>
            </a:r>
            <a:r>
              <a:rPr sz="3200" spc="-785" dirty="0"/>
              <a:t> </a:t>
            </a:r>
            <a:r>
              <a:rPr sz="3200" spc="-30" dirty="0"/>
              <a:t>культуры»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47217" y="1153438"/>
            <a:ext cx="5307965" cy="56591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Россия</a:t>
            </a:r>
            <a:r>
              <a:rPr sz="2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наша</a:t>
            </a:r>
            <a:r>
              <a:rPr sz="2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Родина</a:t>
            </a:r>
            <a:r>
              <a:rPr sz="2200" b="1" spc="-2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10" dirty="0">
                <a:latin typeface="Times New Roman"/>
                <a:cs typeface="Times New Roman"/>
              </a:rPr>
              <a:t>Ведение </a:t>
            </a:r>
            <a:r>
              <a:rPr sz="2200" spc="-5" dirty="0">
                <a:latin typeface="Times New Roman"/>
                <a:cs typeface="Times New Roman"/>
              </a:rPr>
              <a:t>в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буддийскую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духовную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традицию.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Культура</a:t>
            </a:r>
            <a:r>
              <a:rPr sz="22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религия.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45" dirty="0">
                <a:latin typeface="Times New Roman"/>
                <a:cs typeface="Times New Roman"/>
              </a:rPr>
              <a:t>Будда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его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Учение.</a:t>
            </a:r>
            <a:endParaRPr sz="2200">
              <a:latin typeface="Times New Roman"/>
              <a:cs typeface="Times New Roman"/>
            </a:endParaRPr>
          </a:p>
          <a:p>
            <a:pPr marL="12700" marR="1610995">
              <a:lnSpc>
                <a:spcPct val="120000"/>
              </a:lnSpc>
            </a:pPr>
            <a:r>
              <a:rPr sz="2200" spc="-25" dirty="0">
                <a:latin typeface="Times New Roman"/>
                <a:cs typeface="Times New Roman"/>
              </a:rPr>
              <a:t>Буддийский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священный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канон.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Буддийская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картина</a:t>
            </a:r>
            <a:r>
              <a:rPr sz="2200" spc="-5" dirty="0">
                <a:latin typeface="Times New Roman"/>
                <a:cs typeface="Times New Roman"/>
              </a:rPr>
              <a:t> мира.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Добро</a:t>
            </a:r>
            <a:r>
              <a:rPr sz="2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зло.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spc="-10" dirty="0">
                <a:latin typeface="Times New Roman"/>
                <a:cs typeface="Times New Roman"/>
              </a:rPr>
              <a:t>Ненасилие 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доброта.</a:t>
            </a:r>
            <a:endParaRPr sz="2200">
              <a:latin typeface="Times New Roman"/>
              <a:cs typeface="Times New Roman"/>
            </a:endParaRPr>
          </a:p>
          <a:p>
            <a:pPr marL="12700" marR="734695">
              <a:lnSpc>
                <a:spcPct val="120000"/>
              </a:lnSpc>
            </a:pPr>
            <a:r>
              <a:rPr sz="2200" spc="-10" dirty="0">
                <a:latin typeface="Times New Roman"/>
                <a:cs typeface="Times New Roman"/>
              </a:rPr>
              <a:t>Любовь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к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человеку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r>
              <a:rPr sz="2200" dirty="0">
                <a:latin typeface="Times New Roman"/>
                <a:cs typeface="Times New Roman"/>
              </a:rPr>
              <a:t> ценность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жизни.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Милосердие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сострадание.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10" dirty="0">
                <a:latin typeface="Times New Roman"/>
                <a:cs typeface="Times New Roman"/>
              </a:rPr>
              <a:t>Отношение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к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природе.</a:t>
            </a:r>
            <a:endParaRPr sz="2200">
              <a:latin typeface="Times New Roman"/>
              <a:cs typeface="Times New Roman"/>
            </a:endParaRPr>
          </a:p>
          <a:p>
            <a:pPr marL="12700" marR="2942590">
              <a:lnSpc>
                <a:spcPct val="120000"/>
              </a:lnSpc>
              <a:spcBef>
                <a:spcPts val="5"/>
              </a:spcBef>
            </a:pPr>
            <a:r>
              <a:rPr sz="2200" spc="-25" dirty="0">
                <a:latin typeface="Times New Roman"/>
                <a:cs typeface="Times New Roman"/>
              </a:rPr>
              <a:t>Буддийские </a:t>
            </a:r>
            <a:r>
              <a:rPr sz="2200" spc="-10" dirty="0">
                <a:latin typeface="Times New Roman"/>
                <a:cs typeface="Times New Roman"/>
              </a:rPr>
              <a:t>святые.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Будды.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spc="-5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5922" y="1951677"/>
            <a:ext cx="2786506" cy="36389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0942" y="91162"/>
            <a:ext cx="7083425" cy="898525"/>
            <a:chOff x="1040942" y="91162"/>
            <a:chExt cx="7083425" cy="898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0942" y="91162"/>
              <a:ext cx="7083428" cy="3965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0796" y="329183"/>
              <a:ext cx="2535936" cy="6598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4534" y="0"/>
            <a:ext cx="710120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8890" marR="5080" indent="-253682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Учебный </a:t>
            </a:r>
            <a:r>
              <a:rPr sz="3200" spc="-35" dirty="0"/>
              <a:t>модуль </a:t>
            </a:r>
            <a:r>
              <a:rPr sz="3200" spc="-10" dirty="0"/>
              <a:t>«Основы </a:t>
            </a:r>
            <a:r>
              <a:rPr sz="3200" spc="-35" dirty="0"/>
              <a:t>буддийской </a:t>
            </a:r>
            <a:r>
              <a:rPr sz="3200" spc="-785" dirty="0"/>
              <a:t> </a:t>
            </a:r>
            <a:r>
              <a:rPr sz="3200" spc="-30" dirty="0"/>
              <a:t>культуры»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364642" y="820902"/>
            <a:ext cx="8002270" cy="544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03880">
              <a:lnSpc>
                <a:spcPct val="12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Семья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30" dirty="0">
                <a:latin typeface="Times New Roman"/>
                <a:cs typeface="Times New Roman"/>
              </a:rPr>
              <a:t>буддийской культуре </a:t>
            </a:r>
            <a:r>
              <a:rPr sz="2000" dirty="0">
                <a:latin typeface="Times New Roman"/>
                <a:cs typeface="Times New Roman"/>
              </a:rPr>
              <a:t>и ее ценности.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Буддизм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России.</a:t>
            </a:r>
            <a:endParaRPr sz="2000">
              <a:latin typeface="Times New Roman"/>
              <a:cs typeface="Times New Roman"/>
            </a:endParaRPr>
          </a:p>
          <a:p>
            <a:pPr marL="12700" marR="3914140">
              <a:lnSpc>
                <a:spcPct val="120000"/>
              </a:lnSpc>
            </a:pPr>
            <a:r>
              <a:rPr sz="2000" spc="-5" dirty="0">
                <a:latin typeface="Times New Roman"/>
                <a:cs typeface="Times New Roman"/>
              </a:rPr>
              <a:t>Основы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буддийского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Учения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этики.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Человек в </a:t>
            </a:r>
            <a:r>
              <a:rPr sz="2000" spc="-30" dirty="0">
                <a:latin typeface="Times New Roman"/>
                <a:cs typeface="Times New Roman"/>
              </a:rPr>
              <a:t>буддийской </a:t>
            </a:r>
            <a:r>
              <a:rPr sz="2000" spc="-10" dirty="0">
                <a:latin typeface="Times New Roman"/>
                <a:cs typeface="Times New Roman"/>
              </a:rPr>
              <a:t>картине </a:t>
            </a:r>
            <a:r>
              <a:rPr sz="2000" dirty="0">
                <a:latin typeface="Times New Roman"/>
                <a:cs typeface="Times New Roman"/>
              </a:rPr>
              <a:t>мира.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Буддийские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символы.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20" dirty="0">
                <a:latin typeface="Times New Roman"/>
                <a:cs typeface="Times New Roman"/>
              </a:rPr>
              <a:t>Буддийский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храм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20" dirty="0">
                <a:latin typeface="Times New Roman"/>
                <a:cs typeface="Times New Roman"/>
              </a:rPr>
              <a:t>Буддийские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святыни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20" dirty="0">
                <a:latin typeface="Times New Roman"/>
                <a:cs typeface="Times New Roman"/>
              </a:rPr>
              <a:t>Буддийский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календарь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4140835">
              <a:lnSpc>
                <a:spcPct val="120000"/>
              </a:lnSpc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Праздники</a:t>
            </a:r>
            <a:r>
              <a:rPr sz="2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буддийской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культуре.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Искусство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буддийской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культуре.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imes New Roman"/>
                <a:cs typeface="Times New Roman"/>
              </a:rPr>
              <a:t>Священные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буддийские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сооружения.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20" dirty="0">
                <a:latin typeface="Times New Roman"/>
                <a:cs typeface="Times New Roman"/>
              </a:rPr>
              <a:t>Буддийские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ритуалы.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Любовь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уважение</a:t>
            </a:r>
            <a:r>
              <a:rPr sz="2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Отечеству.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35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Патриотизм многонационального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многоконфессионального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народа </a:t>
            </a:r>
            <a:r>
              <a:rPr sz="2000" b="1" spc="-4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России.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1858" y="1392614"/>
            <a:ext cx="2775607" cy="3624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94560" y="146304"/>
            <a:ext cx="5039995" cy="584200"/>
            <a:chOff x="2194560" y="146304"/>
            <a:chExt cx="5039995" cy="584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0" y="369748"/>
              <a:ext cx="2016251" cy="3465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8495" y="146304"/>
              <a:ext cx="594360" cy="5836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7367" y="146304"/>
              <a:ext cx="3147060" cy="58369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71192" y="238124"/>
            <a:ext cx="4821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FF0000"/>
                </a:solidFill>
              </a:rPr>
              <a:t>Нормативно-правовая</a:t>
            </a:r>
            <a:r>
              <a:rPr spc="20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основа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387" y="1196847"/>
            <a:ext cx="3313049" cy="24718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387" y="3860800"/>
            <a:ext cx="3313049" cy="23177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59148" y="1075182"/>
            <a:ext cx="4807585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Microsoft Sans Serif"/>
              <a:buChar char="•"/>
              <a:tabLst>
                <a:tab pos="120650" algn="l"/>
              </a:tabLst>
            </a:pPr>
            <a:r>
              <a:rPr sz="2400" spc="-15" dirty="0">
                <a:latin typeface="Times New Roman"/>
                <a:cs typeface="Times New Roman"/>
              </a:rPr>
              <a:t>Конституция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Российской</a:t>
            </a:r>
            <a:endParaRPr sz="2400">
              <a:latin typeface="Times New Roman"/>
              <a:cs typeface="Times New Roman"/>
            </a:endParaRPr>
          </a:p>
          <a:p>
            <a:pPr marL="12700" marR="15367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Федерации, </a:t>
            </a:r>
            <a:r>
              <a:rPr sz="2400" spc="-25" dirty="0">
                <a:latin typeface="Times New Roman"/>
                <a:cs typeface="Times New Roman"/>
              </a:rPr>
              <a:t>законы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Российской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Федерации «Об образовании», </a:t>
            </a:r>
            <a:r>
              <a:rPr sz="2400" dirty="0">
                <a:latin typeface="Times New Roman"/>
                <a:cs typeface="Times New Roman"/>
              </a:rPr>
              <a:t>«Об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основных </a:t>
            </a:r>
            <a:r>
              <a:rPr sz="2400" spc="-5" dirty="0">
                <a:latin typeface="Times New Roman"/>
                <a:cs typeface="Times New Roman"/>
              </a:rPr>
              <a:t>гарантиях прав </a:t>
            </a:r>
            <a:r>
              <a:rPr sz="2400" spc="-15" dirty="0">
                <a:latin typeface="Times New Roman"/>
                <a:cs typeface="Times New Roman"/>
              </a:rPr>
              <a:t>ребенка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Российской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Федерации»;</a:t>
            </a:r>
            <a:endParaRPr sz="2400">
              <a:latin typeface="Times New Roman"/>
              <a:cs typeface="Times New Roman"/>
            </a:endParaRPr>
          </a:p>
          <a:p>
            <a:pPr marL="12700" marR="505459">
              <a:lnSpc>
                <a:spcPct val="100000"/>
              </a:lnSpc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Федеральный </a:t>
            </a:r>
            <a:r>
              <a:rPr sz="2400" spc="-25" dirty="0">
                <a:latin typeface="Times New Roman"/>
                <a:cs typeface="Times New Roman"/>
              </a:rPr>
              <a:t>закон </a:t>
            </a:r>
            <a:r>
              <a:rPr sz="2400" dirty="0">
                <a:latin typeface="Times New Roman"/>
                <a:cs typeface="Times New Roman"/>
              </a:rPr>
              <a:t>«О </a:t>
            </a:r>
            <a:r>
              <a:rPr sz="2400" spc="-15" dirty="0">
                <a:latin typeface="Times New Roman"/>
                <a:cs typeface="Times New Roman"/>
              </a:rPr>
              <a:t>свободе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совести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религиозных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объединениях»;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har char="•"/>
              <a:tabLst>
                <a:tab pos="194310" algn="l"/>
              </a:tabLst>
            </a:pPr>
            <a:r>
              <a:rPr sz="2400" spc="-5" dirty="0">
                <a:latin typeface="Times New Roman"/>
                <a:cs typeface="Times New Roman"/>
              </a:rPr>
              <a:t>Поручение </a:t>
            </a:r>
            <a:r>
              <a:rPr sz="2400" dirty="0">
                <a:latin typeface="Times New Roman"/>
                <a:cs typeface="Times New Roman"/>
              </a:rPr>
              <a:t>Президента </a:t>
            </a:r>
            <a:r>
              <a:rPr sz="2400" spc="-15" dirty="0">
                <a:latin typeface="Times New Roman"/>
                <a:cs typeface="Times New Roman"/>
              </a:rPr>
              <a:t>Российской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Федерации </a:t>
            </a:r>
            <a:r>
              <a:rPr sz="2400" spc="-25" dirty="0">
                <a:latin typeface="Times New Roman"/>
                <a:cs typeface="Times New Roman"/>
              </a:rPr>
              <a:t>от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02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августа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2009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88035" algn="l"/>
              </a:tabLst>
            </a:pPr>
            <a:r>
              <a:rPr sz="2400" spc="-140" dirty="0">
                <a:latin typeface="Times New Roman"/>
                <a:cs typeface="Times New Roman"/>
              </a:rPr>
              <a:t>г.	</a:t>
            </a:r>
            <a:r>
              <a:rPr sz="2400" dirty="0">
                <a:latin typeface="Times New Roman"/>
                <a:cs typeface="Times New Roman"/>
              </a:rPr>
              <a:t>№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</a:t>
            </a:r>
            <a:r>
              <a:rPr sz="2400" dirty="0">
                <a:latin typeface="Times New Roman"/>
                <a:cs typeface="Times New Roman"/>
              </a:rPr>
              <a:t> –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2009,</a:t>
            </a:r>
            <a:r>
              <a:rPr sz="2400" spc="-10" dirty="0">
                <a:latin typeface="Times New Roman"/>
                <a:cs typeface="Times New Roman"/>
              </a:rPr>
              <a:t> Распоряжение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9148" y="5099126"/>
            <a:ext cx="403415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Председателя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Правительства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182620" algn="l"/>
              </a:tabLst>
            </a:pPr>
            <a:r>
              <a:rPr sz="2400" spc="-15" dirty="0">
                <a:latin typeface="Times New Roman"/>
                <a:cs typeface="Times New Roman"/>
              </a:rPr>
              <a:t>Российской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Федерации	</a:t>
            </a:r>
            <a:r>
              <a:rPr sz="2400" spc="-40" dirty="0">
                <a:latin typeface="Times New Roman"/>
                <a:cs typeface="Times New Roman"/>
              </a:rPr>
              <a:t>от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августа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2009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г.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(ВП-П44-4632).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21243" y="5465165"/>
            <a:ext cx="320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331" y="333184"/>
            <a:ext cx="7836408" cy="3511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1926" y="206502"/>
            <a:ext cx="7840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Учебный</a:t>
            </a:r>
            <a:r>
              <a:rPr spc="-15" dirty="0"/>
              <a:t> </a:t>
            </a:r>
            <a:r>
              <a:rPr spc="-35" dirty="0"/>
              <a:t>модуль</a:t>
            </a:r>
            <a:r>
              <a:rPr spc="-5" dirty="0"/>
              <a:t> </a:t>
            </a:r>
            <a:r>
              <a:rPr spc="-15" dirty="0"/>
              <a:t>«Основы</a:t>
            </a:r>
            <a:r>
              <a:rPr spc="-5" dirty="0"/>
              <a:t> </a:t>
            </a:r>
            <a:r>
              <a:rPr spc="-30" dirty="0"/>
              <a:t>иудейской</a:t>
            </a:r>
            <a:r>
              <a:rPr dirty="0"/>
              <a:t> </a:t>
            </a:r>
            <a:r>
              <a:rPr spc="-35" dirty="0"/>
              <a:t>культуры»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90" y="728827"/>
            <a:ext cx="4938395" cy="58794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Россия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наша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Родина.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imes New Roman"/>
                <a:cs typeface="Times New Roman"/>
              </a:rPr>
              <a:t>Введение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иудейскую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духовную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традицию.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Культура</a:t>
            </a:r>
            <a:r>
              <a:rPr sz="20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религия.</a:t>
            </a:r>
            <a:endParaRPr sz="2000">
              <a:latin typeface="Times New Roman"/>
              <a:cs typeface="Times New Roman"/>
            </a:endParaRPr>
          </a:p>
          <a:p>
            <a:pPr marL="12700" marR="1541780">
              <a:lnSpc>
                <a:spcPct val="120000"/>
              </a:lnSpc>
            </a:pPr>
            <a:r>
              <a:rPr sz="2000" spc="-40" dirty="0">
                <a:latin typeface="Times New Roman"/>
                <a:cs typeface="Times New Roman"/>
              </a:rPr>
              <a:t>Тора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главная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книга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иудаизма.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Сущность</a:t>
            </a:r>
            <a:r>
              <a:rPr sz="2000" spc="-30" dirty="0">
                <a:latin typeface="Times New Roman"/>
                <a:cs typeface="Times New Roman"/>
              </a:rPr>
              <a:t> Торы.</a:t>
            </a:r>
            <a:endParaRPr sz="2000">
              <a:latin typeface="Times New Roman"/>
              <a:cs typeface="Times New Roman"/>
            </a:endParaRPr>
          </a:p>
          <a:p>
            <a:pPr marL="12700" marR="1958339">
              <a:lnSpc>
                <a:spcPts val="2880"/>
              </a:lnSpc>
              <a:spcBef>
                <a:spcPts val="175"/>
              </a:spcBef>
            </a:pPr>
            <a:r>
              <a:rPr sz="2000" spc="-5" dirty="0">
                <a:latin typeface="Times New Roman"/>
                <a:cs typeface="Times New Roman"/>
              </a:rPr>
              <a:t>«Золотое правило </a:t>
            </a:r>
            <a:r>
              <a:rPr sz="2000" spc="-10" dirty="0">
                <a:latin typeface="Times New Roman"/>
                <a:cs typeface="Times New Roman"/>
              </a:rPr>
              <a:t>Гилеля».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Письменная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Устная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Тора.</a:t>
            </a:r>
            <a:endParaRPr sz="2000">
              <a:latin typeface="Times New Roman"/>
              <a:cs typeface="Times New Roman"/>
            </a:endParaRPr>
          </a:p>
          <a:p>
            <a:pPr marL="12700" marR="1492885">
              <a:lnSpc>
                <a:spcPts val="288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Классические </a:t>
            </a:r>
            <a:r>
              <a:rPr sz="2000" spc="-10" dirty="0">
                <a:latin typeface="Times New Roman"/>
                <a:cs typeface="Times New Roman"/>
              </a:rPr>
              <a:t>тексты </a:t>
            </a:r>
            <a:r>
              <a:rPr sz="2000" spc="-20" dirty="0">
                <a:latin typeface="Times New Roman"/>
                <a:cs typeface="Times New Roman"/>
              </a:rPr>
              <a:t>иудаизма.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Патриархи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еврейского</a:t>
            </a:r>
            <a:r>
              <a:rPr sz="2000" spc="-10" dirty="0">
                <a:latin typeface="Times New Roman"/>
                <a:cs typeface="Times New Roman"/>
              </a:rPr>
              <a:t> народа.</a:t>
            </a:r>
            <a:endParaRPr sz="2000">
              <a:latin typeface="Times New Roman"/>
              <a:cs typeface="Times New Roman"/>
            </a:endParaRPr>
          </a:p>
          <a:p>
            <a:pPr marL="12700" marR="901700">
              <a:lnSpc>
                <a:spcPts val="2880"/>
              </a:lnSpc>
            </a:pPr>
            <a:r>
              <a:rPr sz="2000" dirty="0">
                <a:latin typeface="Times New Roman"/>
                <a:cs typeface="Times New Roman"/>
              </a:rPr>
              <a:t>Евреи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Египте: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Times New Roman"/>
                <a:cs typeface="Times New Roman"/>
              </a:rPr>
              <a:t>Йосефа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Моше.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Исход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из</a:t>
            </a:r>
            <a:r>
              <a:rPr sz="2000" dirty="0">
                <a:latin typeface="Times New Roman"/>
                <a:cs typeface="Times New Roman"/>
              </a:rPr>
              <a:t> Египта.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000" spc="-5" dirty="0">
                <a:latin typeface="Times New Roman"/>
                <a:cs typeface="Times New Roman"/>
              </a:rPr>
              <a:t>Получение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Торы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spc="-15" dirty="0">
                <a:latin typeface="Times New Roman"/>
                <a:cs typeface="Times New Roman"/>
              </a:rPr>
              <a:t>горе </a:t>
            </a:r>
            <a:r>
              <a:rPr sz="2000" spc="-5" dirty="0">
                <a:latin typeface="Times New Roman"/>
                <a:cs typeface="Times New Roman"/>
              </a:rPr>
              <a:t>Синай.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Пророки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праведники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иудейской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культуре.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Храм</a:t>
            </a:r>
            <a:r>
              <a:rPr sz="2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жизни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иудеев.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Times New Roman"/>
                <a:cs typeface="Times New Roman"/>
              </a:rPr>
              <a:t>Назначение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синагоги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устройство.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spc="-15" dirty="0">
                <a:latin typeface="Times New Roman"/>
                <a:cs typeface="Times New Roman"/>
              </a:rPr>
              <a:t>Суббота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(Шабат)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иудейской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традиции.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1358" y="1878608"/>
            <a:ext cx="2665757" cy="34612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036" y="455104"/>
            <a:ext cx="7836408" cy="3511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9325" y="327786"/>
            <a:ext cx="78524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Учебный</a:t>
            </a:r>
            <a:r>
              <a:rPr spc="-10" dirty="0"/>
              <a:t> </a:t>
            </a:r>
            <a:r>
              <a:rPr spc="-35" dirty="0"/>
              <a:t>модуль</a:t>
            </a:r>
            <a:r>
              <a:rPr spc="10" dirty="0"/>
              <a:t> </a:t>
            </a:r>
            <a:r>
              <a:rPr spc="-15" dirty="0"/>
              <a:t>«Основы</a:t>
            </a:r>
            <a:r>
              <a:rPr spc="10" dirty="0"/>
              <a:t> </a:t>
            </a:r>
            <a:r>
              <a:rPr spc="-30" dirty="0"/>
              <a:t>иудейской</a:t>
            </a:r>
            <a:r>
              <a:rPr dirty="0"/>
              <a:t> </a:t>
            </a:r>
            <a:r>
              <a:rPr spc="-30" dirty="0"/>
              <a:t>культуры»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4642" y="895883"/>
            <a:ext cx="8398510" cy="535432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900" spc="-15" dirty="0">
                <a:latin typeface="Times New Roman"/>
                <a:cs typeface="Times New Roman"/>
              </a:rPr>
              <a:t>Субботний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ритуал.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00" spc="-15" dirty="0">
                <a:latin typeface="Times New Roman"/>
                <a:cs typeface="Times New Roman"/>
              </a:rPr>
              <a:t>Молитвы </a:t>
            </a:r>
            <a:r>
              <a:rPr sz="1900" spc="-5" dirty="0">
                <a:latin typeface="Times New Roman"/>
                <a:cs typeface="Times New Roman"/>
              </a:rPr>
              <a:t>и</a:t>
            </a:r>
            <a:r>
              <a:rPr sz="1900" spc="-10" dirty="0">
                <a:latin typeface="Times New Roman"/>
                <a:cs typeface="Times New Roman"/>
              </a:rPr>
              <a:t> благословения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в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иудаизме.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Добро</a:t>
            </a:r>
            <a:r>
              <a:rPr sz="19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9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зло.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900" spc="-25" dirty="0">
                <a:latin typeface="Times New Roman"/>
                <a:cs typeface="Times New Roman"/>
              </a:rPr>
              <a:t>Иудаизм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в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России.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00" spc="-5" dirty="0">
                <a:latin typeface="Times New Roman"/>
                <a:cs typeface="Times New Roman"/>
              </a:rPr>
              <a:t>Основные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принципы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иудаизма.</a:t>
            </a:r>
            <a:endParaRPr sz="1900">
              <a:latin typeface="Times New Roman"/>
              <a:cs typeface="Times New Roman"/>
            </a:endParaRPr>
          </a:p>
          <a:p>
            <a:pPr marL="12700" marR="3220720">
              <a:lnSpc>
                <a:spcPct val="120000"/>
              </a:lnSpc>
            </a:pPr>
            <a:r>
              <a:rPr sz="1900" spc="-5" dirty="0">
                <a:latin typeface="Times New Roman"/>
                <a:cs typeface="Times New Roman"/>
              </a:rPr>
              <a:t>Милосердие,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забота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о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слабых,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взаимопомощь. 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Традиции </a:t>
            </a:r>
            <a:r>
              <a:rPr sz="1900" spc="-25" dirty="0">
                <a:latin typeface="Times New Roman"/>
                <a:cs typeface="Times New Roman"/>
              </a:rPr>
              <a:t>иудаизма </a:t>
            </a:r>
            <a:r>
              <a:rPr sz="1900" spc="-5" dirty="0">
                <a:latin typeface="Times New Roman"/>
                <a:cs typeface="Times New Roman"/>
              </a:rPr>
              <a:t>в повседневной жизни евреев.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Совершеннолетие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в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иудаизме.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900" spc="-5" dirty="0">
                <a:latin typeface="Times New Roman"/>
                <a:cs typeface="Times New Roman"/>
              </a:rPr>
              <a:t>Ответственное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принятие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заповедей.</a:t>
            </a:r>
            <a:endParaRPr sz="19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455"/>
              </a:spcBef>
            </a:pPr>
            <a:r>
              <a:rPr sz="1900" spc="-5" dirty="0">
                <a:latin typeface="Times New Roman"/>
                <a:cs typeface="Times New Roman"/>
              </a:rPr>
              <a:t>Еврейский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дом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–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еврейский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мир: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знакомство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с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историей </a:t>
            </a:r>
            <a:r>
              <a:rPr sz="1900" spc="-5" dirty="0">
                <a:latin typeface="Times New Roman"/>
                <a:cs typeface="Times New Roman"/>
              </a:rPr>
              <a:t>и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традицией.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Знакомство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с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еврейским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календарем</a:t>
            </a:r>
            <a:r>
              <a:rPr sz="1900" spc="-1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19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его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устройство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</a:t>
            </a:r>
            <a:r>
              <a:rPr sz="1900" dirty="0">
                <a:latin typeface="Times New Roman"/>
                <a:cs typeface="Times New Roman"/>
              </a:rPr>
              <a:t> особенности.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Еврейские</a:t>
            </a: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праздники:</a:t>
            </a:r>
            <a:r>
              <a:rPr sz="19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их</a:t>
            </a:r>
            <a:r>
              <a:rPr sz="1900" spc="-10" dirty="0">
                <a:latin typeface="Times New Roman"/>
                <a:cs typeface="Times New Roman"/>
              </a:rPr>
              <a:t> история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и традиции.</a:t>
            </a:r>
            <a:endParaRPr sz="1900">
              <a:latin typeface="Times New Roman"/>
              <a:cs typeface="Times New Roman"/>
            </a:endParaRPr>
          </a:p>
          <a:p>
            <a:pPr marL="355600" marR="695325" indent="-342900">
              <a:lnSpc>
                <a:spcPct val="100000"/>
              </a:lnSpc>
              <a:spcBef>
                <a:spcPts val="455"/>
              </a:spcBef>
            </a:pP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Ценности</a:t>
            </a:r>
            <a:r>
              <a:rPr sz="19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семейной</a:t>
            </a:r>
            <a:r>
              <a:rPr sz="19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жизни</a:t>
            </a:r>
            <a:r>
              <a:rPr sz="19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в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Times New Roman"/>
                <a:cs typeface="Times New Roman"/>
              </a:rPr>
              <a:t>иудейской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традиции.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Любовь</a:t>
            </a:r>
            <a:r>
              <a:rPr sz="19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9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уважение</a:t>
            </a:r>
            <a:r>
              <a:rPr sz="19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к </a:t>
            </a:r>
            <a:r>
              <a:rPr sz="1900" b="1" spc="-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Отечеству.</a:t>
            </a:r>
            <a:endParaRPr sz="1900">
              <a:latin typeface="Times New Roman"/>
              <a:cs typeface="Times New Roman"/>
            </a:endParaRPr>
          </a:p>
          <a:p>
            <a:pPr marL="355600" marR="796925" indent="-342900">
              <a:lnSpc>
                <a:spcPct val="100000"/>
              </a:lnSpc>
              <a:spcBef>
                <a:spcPts val="459"/>
              </a:spcBef>
            </a:pPr>
            <a:r>
              <a:rPr sz="19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Патриотизм</a:t>
            </a:r>
            <a:r>
              <a:rPr sz="19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многонационального</a:t>
            </a:r>
            <a:r>
              <a:rPr sz="19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1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многоконфессионального</a:t>
            </a:r>
            <a:r>
              <a:rPr sz="19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народа </a:t>
            </a:r>
            <a:r>
              <a:rPr sz="1900" b="1" spc="-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России.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9605" y="887473"/>
            <a:ext cx="2373112" cy="308280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7595" y="385000"/>
            <a:ext cx="8019415" cy="791845"/>
            <a:chOff x="577595" y="385000"/>
            <a:chExt cx="8019415" cy="791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595" y="385000"/>
              <a:ext cx="8019287" cy="3511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6451" y="592836"/>
              <a:ext cx="1941576" cy="5836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7885" y="257302"/>
            <a:ext cx="80359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80410" marR="5080" indent="-326834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Учебный</a:t>
            </a:r>
            <a:r>
              <a:rPr spc="-10" dirty="0"/>
              <a:t> </a:t>
            </a:r>
            <a:r>
              <a:rPr spc="-35" dirty="0"/>
              <a:t>модуль</a:t>
            </a:r>
            <a:r>
              <a:rPr spc="10" dirty="0"/>
              <a:t> </a:t>
            </a:r>
            <a:r>
              <a:rPr spc="-15" dirty="0"/>
              <a:t>«Основы</a:t>
            </a:r>
            <a:r>
              <a:rPr spc="10" dirty="0"/>
              <a:t> </a:t>
            </a:r>
            <a:r>
              <a:rPr spc="-15" dirty="0"/>
              <a:t>мировых</a:t>
            </a:r>
            <a:r>
              <a:rPr spc="15" dirty="0"/>
              <a:t> </a:t>
            </a:r>
            <a:r>
              <a:rPr spc="-5" dirty="0"/>
              <a:t>религиозных </a:t>
            </a:r>
            <a:r>
              <a:rPr spc="-685" dirty="0"/>
              <a:t> </a:t>
            </a:r>
            <a:r>
              <a:rPr spc="-35" dirty="0"/>
              <a:t>культур»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8916" y="1035216"/>
            <a:ext cx="5499735" cy="58178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Россия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наша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Родина.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Культура</a:t>
            </a:r>
            <a:r>
              <a:rPr sz="20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религия.</a:t>
            </a:r>
            <a:endParaRPr sz="2000">
              <a:latin typeface="Times New Roman"/>
              <a:cs typeface="Times New Roman"/>
            </a:endParaRPr>
          </a:p>
          <a:p>
            <a:pPr marL="12700" marR="2799715">
              <a:lnSpc>
                <a:spcPct val="120000"/>
              </a:lnSpc>
            </a:pPr>
            <a:r>
              <a:rPr sz="2000" spc="-5" dirty="0">
                <a:latin typeface="Times New Roman"/>
                <a:cs typeface="Times New Roman"/>
              </a:rPr>
              <a:t>Возникновение религий.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Древнейшие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верования.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Times New Roman"/>
                <a:cs typeface="Times New Roman"/>
              </a:rPr>
              <a:t>Религии</a:t>
            </a:r>
            <a:r>
              <a:rPr sz="2000" dirty="0">
                <a:latin typeface="Times New Roman"/>
                <a:cs typeface="Times New Roman"/>
              </a:rPr>
              <a:t> мира 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основатели.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Священные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книги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религий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мира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Веды,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Авеста,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Трипитака,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Тора,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Библия,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Коран.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Хранители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предания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религиях мира.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Человек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религиозных</a:t>
            </a:r>
            <a:r>
              <a:rPr sz="2000" dirty="0">
                <a:latin typeface="Times New Roman"/>
                <a:cs typeface="Times New Roman"/>
              </a:rPr>
              <a:t> традициях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мира.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Священные</a:t>
            </a:r>
            <a:r>
              <a:rPr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сооружения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imes New Roman"/>
                <a:cs typeface="Times New Roman"/>
              </a:rPr>
              <a:t>Искусство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религиозной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культуре.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Добро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зло.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imes New Roman"/>
                <a:cs typeface="Times New Roman"/>
              </a:rPr>
              <a:t>Возникновение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зла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мире.</a:t>
            </a:r>
            <a:endParaRPr sz="2000">
              <a:latin typeface="Times New Roman"/>
              <a:cs typeface="Times New Roman"/>
            </a:endParaRPr>
          </a:p>
          <a:p>
            <a:pPr marL="12700" marR="1276350">
              <a:lnSpc>
                <a:spcPct val="120000"/>
              </a:lnSpc>
            </a:pPr>
            <a:r>
              <a:rPr sz="2000" spc="-5" dirty="0">
                <a:latin typeface="Times New Roman"/>
                <a:cs typeface="Times New Roman"/>
              </a:rPr>
              <a:t>Понятие </a:t>
            </a:r>
            <a:r>
              <a:rPr sz="2000" spc="-10" dirty="0">
                <a:latin typeface="Times New Roman"/>
                <a:cs typeface="Times New Roman"/>
              </a:rPr>
              <a:t>греха, </a:t>
            </a:r>
            <a:r>
              <a:rPr sz="2000" spc="-5" dirty="0">
                <a:latin typeface="Times New Roman"/>
                <a:cs typeface="Times New Roman"/>
              </a:rPr>
              <a:t>раскаяния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воздаяния.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ад.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Times New Roman"/>
                <a:cs typeface="Times New Roman"/>
              </a:rPr>
              <a:t>Религии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России.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8001" y="1857375"/>
            <a:ext cx="2559050" cy="3378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325185"/>
            <a:ext cx="6880859" cy="678180"/>
            <a:chOff x="1143000" y="325185"/>
            <a:chExt cx="6880859" cy="678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325185"/>
              <a:ext cx="6880859" cy="2980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5135" y="495299"/>
              <a:ext cx="1662684" cy="50749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35940" y="212597"/>
            <a:ext cx="7752715" cy="661924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3409315" marR="277495" indent="-2804795">
              <a:lnSpc>
                <a:spcPts val="2820"/>
              </a:lnSpc>
              <a:spcBef>
                <a:spcPts val="244"/>
              </a:spcBef>
            </a:pPr>
            <a:r>
              <a:rPr sz="2400" b="1" dirty="0">
                <a:solidFill>
                  <a:srgbClr val="4F81BC"/>
                </a:solidFill>
                <a:latin typeface="Times New Roman"/>
                <a:cs typeface="Times New Roman"/>
              </a:rPr>
              <a:t>Учебный</a:t>
            </a:r>
            <a:r>
              <a:rPr sz="24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4F81BC"/>
                </a:solidFill>
                <a:latin typeface="Times New Roman"/>
                <a:cs typeface="Times New Roman"/>
              </a:rPr>
              <a:t>модуль</a:t>
            </a:r>
            <a:r>
              <a:rPr sz="2400" b="1" spc="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«Основы</a:t>
            </a:r>
            <a:r>
              <a:rPr sz="2400" b="1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4F81BC"/>
                </a:solidFill>
                <a:latin typeface="Times New Roman"/>
                <a:cs typeface="Times New Roman"/>
              </a:rPr>
              <a:t>мировых</a:t>
            </a:r>
            <a:r>
              <a:rPr sz="2400" b="1" spc="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религиозных </a:t>
            </a:r>
            <a:r>
              <a:rPr sz="2400" b="1" spc="-58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4F81BC"/>
                </a:solidFill>
                <a:latin typeface="Times New Roman"/>
                <a:cs typeface="Times New Roman"/>
              </a:rPr>
              <a:t>культур»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350"/>
              </a:lnSpc>
            </a:pPr>
            <a:r>
              <a:rPr sz="2400" spc="-10" dirty="0">
                <a:latin typeface="Times New Roman"/>
                <a:cs typeface="Times New Roman"/>
              </a:rPr>
              <a:t>Религия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мораль.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Нравственные </a:t>
            </a:r>
            <a:r>
              <a:rPr sz="2400" spc="-15" dirty="0">
                <a:latin typeface="Times New Roman"/>
                <a:cs typeface="Times New Roman"/>
              </a:rPr>
              <a:t>заповеди</a:t>
            </a:r>
            <a:r>
              <a:rPr sz="2400" dirty="0">
                <a:latin typeface="Times New Roman"/>
                <a:cs typeface="Times New Roman"/>
              </a:rPr>
              <a:t> 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религиях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мира.</a:t>
            </a:r>
            <a:endParaRPr sz="2400">
              <a:latin typeface="Times New Roman"/>
              <a:cs typeface="Times New Roman"/>
            </a:endParaRPr>
          </a:p>
          <a:p>
            <a:pPr marL="12700" marR="4807585">
              <a:lnSpc>
                <a:spcPct val="120000"/>
              </a:lnSpc>
            </a:pPr>
            <a:r>
              <a:rPr sz="2400" spc="-5" dirty="0">
                <a:latin typeface="Times New Roman"/>
                <a:cs typeface="Times New Roman"/>
              </a:rPr>
              <a:t>Религиозные </a:t>
            </a:r>
            <a:r>
              <a:rPr sz="2400" spc="-10" dirty="0">
                <a:latin typeface="Times New Roman"/>
                <a:cs typeface="Times New Roman"/>
              </a:rPr>
              <a:t>ритуалы.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Обычаи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обряды.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Религиозные </a:t>
            </a:r>
            <a:r>
              <a:rPr sz="2400" spc="-10" dirty="0">
                <a:latin typeface="Times New Roman"/>
                <a:cs typeface="Times New Roman"/>
              </a:rPr>
              <a:t>ритуалы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искусстве.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Календари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религий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мира.</a:t>
            </a:r>
            <a:endParaRPr sz="2400">
              <a:latin typeface="Times New Roman"/>
              <a:cs typeface="Times New Roman"/>
            </a:endParaRPr>
          </a:p>
          <a:p>
            <a:pPr marL="12700" marR="3740785">
              <a:lnSpc>
                <a:spcPct val="120000"/>
              </a:lnSpc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Праздники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религиях мира.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Семья,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семейные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ценности.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70" dirty="0">
                <a:latin typeface="Times New Roman"/>
                <a:cs typeface="Times New Roman"/>
              </a:rPr>
              <a:t>Долг,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свобода,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ответственность,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учение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труд.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Милосердие,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забота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 слабых,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взаимопомощь,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социальные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проблемы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общества 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отношение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ним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разных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религий.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Любовь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уважение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к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Отечеству.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Патриотизм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многонационального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многоконфессионального</a:t>
            </a:r>
            <a:r>
              <a:rPr sz="24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народа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России.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2251" y="785876"/>
            <a:ext cx="2814574" cy="37162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510" y="420052"/>
            <a:ext cx="7083459" cy="3511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06395" algn="l"/>
              </a:tabLst>
            </a:pPr>
            <a:r>
              <a:rPr spc="-5" dirty="0"/>
              <a:t>Учебный</a:t>
            </a:r>
            <a:r>
              <a:rPr spc="5" dirty="0"/>
              <a:t> </a:t>
            </a:r>
            <a:r>
              <a:rPr spc="-35" dirty="0"/>
              <a:t>модуль	</a:t>
            </a:r>
            <a:r>
              <a:rPr spc="-15" dirty="0"/>
              <a:t>«Основы</a:t>
            </a:r>
            <a:r>
              <a:rPr spc="-10" dirty="0"/>
              <a:t> </a:t>
            </a:r>
            <a:r>
              <a:rPr spc="-5" dirty="0"/>
              <a:t>светской</a:t>
            </a:r>
            <a:r>
              <a:rPr spc="-25" dirty="0"/>
              <a:t> </a:t>
            </a:r>
            <a:r>
              <a:rPr spc="-10" dirty="0"/>
              <a:t>этики»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4642" y="735330"/>
            <a:ext cx="8235950" cy="522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00320">
              <a:lnSpc>
                <a:spcPct val="12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Россия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наша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Родина.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Культура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мораль.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15" dirty="0">
                <a:latin typeface="Times New Roman"/>
                <a:cs typeface="Times New Roman"/>
              </a:rPr>
              <a:t>Этика </a:t>
            </a:r>
            <a:r>
              <a:rPr sz="2400" dirty="0">
                <a:latin typeface="Times New Roman"/>
                <a:cs typeface="Times New Roman"/>
              </a:rPr>
              <a:t>и ее</a:t>
            </a:r>
            <a:r>
              <a:rPr sz="2400" spc="-15" dirty="0">
                <a:latin typeface="Times New Roman"/>
                <a:cs typeface="Times New Roman"/>
              </a:rPr>
              <a:t> значение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жизни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человека.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0" dirty="0">
                <a:latin typeface="Times New Roman"/>
                <a:cs typeface="Times New Roman"/>
              </a:rPr>
              <a:t>Род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семья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10" dirty="0">
                <a:latin typeface="Times New Roman"/>
                <a:cs typeface="Times New Roman"/>
              </a:rPr>
              <a:t> исток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нравственных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отношений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истории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человечества.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Ценность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родства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семейные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ценности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Семейные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праздники</a:t>
            </a:r>
            <a:r>
              <a:rPr sz="24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как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одна</a:t>
            </a:r>
            <a:r>
              <a:rPr sz="2400" spc="-5" dirty="0">
                <a:latin typeface="Times New Roman"/>
                <a:cs typeface="Times New Roman"/>
              </a:rPr>
              <a:t> из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форм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исторической</a:t>
            </a:r>
            <a:r>
              <a:rPr sz="2400" spc="-5" dirty="0">
                <a:latin typeface="Times New Roman"/>
                <a:cs typeface="Times New Roman"/>
              </a:rPr>
              <a:t> памяти.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Образцы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нравственности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культурах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разных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народов.</a:t>
            </a:r>
            <a:endParaRPr sz="2400">
              <a:latin typeface="Times New Roman"/>
              <a:cs typeface="Times New Roman"/>
            </a:endParaRPr>
          </a:p>
          <a:p>
            <a:pPr marL="12700" marR="3891915">
              <a:lnSpc>
                <a:spcPct val="12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Нравственный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образец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богатыря.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Нормы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морали.</a:t>
            </a:r>
            <a:endParaRPr sz="2400">
              <a:latin typeface="Times New Roman"/>
              <a:cs typeface="Times New Roman"/>
            </a:endParaRPr>
          </a:p>
          <a:p>
            <a:pPr marL="12700" marR="4849495">
              <a:lnSpc>
                <a:spcPts val="3460"/>
              </a:lnSpc>
              <a:spcBef>
                <a:spcPts val="204"/>
              </a:spcBef>
            </a:pPr>
            <a:r>
              <a:rPr sz="2400" spc="-5" dirty="0">
                <a:latin typeface="Times New Roman"/>
                <a:cs typeface="Times New Roman"/>
              </a:rPr>
              <a:t>Дворянский </a:t>
            </a:r>
            <a:r>
              <a:rPr sz="2400" spc="-45" dirty="0">
                <a:latin typeface="Times New Roman"/>
                <a:cs typeface="Times New Roman"/>
              </a:rPr>
              <a:t>кодекс </a:t>
            </a:r>
            <a:r>
              <a:rPr sz="2400" spc="10" dirty="0">
                <a:latin typeface="Times New Roman"/>
                <a:cs typeface="Times New Roman"/>
              </a:rPr>
              <a:t>чести.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Джентльмен</a:t>
            </a:r>
            <a:r>
              <a:rPr sz="2400" dirty="0">
                <a:latin typeface="Times New Roman"/>
                <a:cs typeface="Times New Roman"/>
              </a:rPr>
              <a:t> и </a:t>
            </a:r>
            <a:r>
              <a:rPr sz="2400" spc="-10" dirty="0">
                <a:latin typeface="Times New Roman"/>
                <a:cs typeface="Times New Roman"/>
              </a:rPr>
              <a:t>леди.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400" dirty="0">
                <a:latin typeface="Times New Roman"/>
                <a:cs typeface="Times New Roman"/>
              </a:rPr>
              <a:t>Защитники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Отечества.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3751" y="3830701"/>
            <a:ext cx="2290699" cy="28367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510" y="420052"/>
            <a:ext cx="7083459" cy="3511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06395" algn="l"/>
              </a:tabLst>
            </a:pPr>
            <a:r>
              <a:rPr spc="-5" dirty="0"/>
              <a:t>Учебный</a:t>
            </a:r>
            <a:r>
              <a:rPr spc="5" dirty="0"/>
              <a:t> </a:t>
            </a:r>
            <a:r>
              <a:rPr spc="-35" dirty="0"/>
              <a:t>модуль	</a:t>
            </a:r>
            <a:r>
              <a:rPr spc="-15" dirty="0"/>
              <a:t>«Основы</a:t>
            </a:r>
            <a:r>
              <a:rPr spc="-10" dirty="0"/>
              <a:t> </a:t>
            </a:r>
            <a:r>
              <a:rPr spc="-5" dirty="0"/>
              <a:t>светской</a:t>
            </a:r>
            <a:r>
              <a:rPr spc="-25" dirty="0"/>
              <a:t> </a:t>
            </a:r>
            <a:r>
              <a:rPr spc="-10" dirty="0"/>
              <a:t>этики»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8916" y="735330"/>
            <a:ext cx="6353810" cy="5285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55720">
              <a:lnSpc>
                <a:spcPct val="12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Порядочность.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Интеллигентность.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Трудовая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мораль.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15" dirty="0">
                <a:latin typeface="Times New Roman"/>
                <a:cs typeface="Times New Roman"/>
              </a:rPr>
              <a:t>Что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значит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«быть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нравственным»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наше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время?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Добро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зло.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15" dirty="0">
                <a:latin typeface="Times New Roman"/>
                <a:cs typeface="Times New Roman"/>
              </a:rPr>
              <a:t>Долг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совесть.</a:t>
            </a:r>
            <a:endParaRPr sz="2400">
              <a:latin typeface="Times New Roman"/>
              <a:cs typeface="Times New Roman"/>
            </a:endParaRPr>
          </a:p>
          <a:p>
            <a:pPr marL="12700" marR="2712085">
              <a:lnSpc>
                <a:spcPct val="120000"/>
              </a:lnSpc>
            </a:pPr>
            <a:r>
              <a:rPr sz="2400" spc="10" dirty="0">
                <a:latin typeface="Times New Roman"/>
                <a:cs typeface="Times New Roman"/>
              </a:rPr>
              <a:t>Честь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" dirty="0">
                <a:latin typeface="Times New Roman"/>
                <a:cs typeface="Times New Roman"/>
              </a:rPr>
              <a:t>достоинство. </a:t>
            </a:r>
            <a:r>
              <a:rPr sz="2400" dirty="0">
                <a:latin typeface="Times New Roman"/>
                <a:cs typeface="Times New Roman"/>
              </a:rPr>
              <a:t> Милосердие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сострадание.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Правда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ложь.</a:t>
            </a:r>
            <a:endParaRPr sz="2400">
              <a:latin typeface="Times New Roman"/>
              <a:cs typeface="Times New Roman"/>
            </a:endParaRPr>
          </a:p>
          <a:p>
            <a:pPr marL="12700" marR="3834129">
              <a:lnSpc>
                <a:spcPts val="3460"/>
              </a:lnSpc>
              <a:spcBef>
                <a:spcPts val="210"/>
              </a:spcBef>
            </a:pPr>
            <a:r>
              <a:rPr sz="2400" dirty="0">
                <a:latin typeface="Times New Roman"/>
                <a:cs typeface="Times New Roman"/>
              </a:rPr>
              <a:t>Идеалы.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Принципы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морали.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spc="-25" dirty="0">
                <a:latin typeface="Times New Roman"/>
                <a:cs typeface="Times New Roman"/>
              </a:rPr>
              <a:t>Методика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создания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морального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кодекса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шк</a:t>
            </a:r>
            <a:r>
              <a:rPr sz="2400" spc="-35" dirty="0">
                <a:latin typeface="Times New Roman"/>
                <a:cs typeface="Times New Roman"/>
                <a:hlinkClick r:id="rId3"/>
              </a:rPr>
              <a:t>оле.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2225" y="2997200"/>
            <a:ext cx="2422525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9820" y="393763"/>
            <a:ext cx="4253313" cy="3986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4208" y="249682"/>
            <a:ext cx="42786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0000"/>
                </a:solidFill>
              </a:rPr>
              <a:t>Организация</a:t>
            </a:r>
            <a:r>
              <a:rPr sz="3200" spc="-50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изучения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93014" y="871499"/>
            <a:ext cx="7515859" cy="5566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55035">
              <a:lnSpc>
                <a:spcPct val="1182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Совместные </a:t>
            </a:r>
            <a:r>
              <a:rPr sz="2800" spc="-10" dirty="0">
                <a:latin typeface="Times New Roman"/>
                <a:cs typeface="Times New Roman"/>
              </a:rPr>
              <a:t>размышления </a:t>
            </a:r>
            <a:r>
              <a:rPr sz="2800" spc="-6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Эссе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800" spc="-20" dirty="0">
                <a:latin typeface="Times New Roman"/>
                <a:cs typeface="Times New Roman"/>
              </a:rPr>
              <a:t>Тренинг</a:t>
            </a:r>
            <a:endParaRPr sz="2800">
              <a:latin typeface="Times New Roman"/>
              <a:cs typeface="Times New Roman"/>
            </a:endParaRPr>
          </a:p>
          <a:p>
            <a:pPr marL="12700" marR="3509010">
              <a:lnSpc>
                <a:spcPct val="120000"/>
              </a:lnSpc>
              <a:spcBef>
                <a:spcPts val="5"/>
              </a:spcBef>
            </a:pPr>
            <a:r>
              <a:rPr sz="2800" spc="-10" dirty="0">
                <a:latin typeface="Times New Roman"/>
                <a:cs typeface="Times New Roman"/>
              </a:rPr>
              <a:t>Интерактивные </a:t>
            </a:r>
            <a:r>
              <a:rPr sz="2800" spc="-20" dirty="0">
                <a:latin typeface="Times New Roman"/>
                <a:cs typeface="Times New Roman"/>
              </a:rPr>
              <a:t>экскурсии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Совместные проекты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Изучение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заповедей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</a:pPr>
            <a:r>
              <a:rPr sz="2800" spc="-15" dirty="0">
                <a:latin typeface="Times New Roman"/>
                <a:cs typeface="Times New Roman"/>
              </a:rPr>
              <a:t>Изучение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притч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примеров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из жизни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пророков</a:t>
            </a:r>
            <a:r>
              <a:rPr sz="2800" spc="-5" dirty="0">
                <a:latin typeface="Times New Roman"/>
                <a:cs typeface="Times New Roman"/>
              </a:rPr>
              <a:t> и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святых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Игры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Практические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упражнения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Анализ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сочинение</a:t>
            </a:r>
            <a:r>
              <a:rPr sz="2800" spc="-15" dirty="0">
                <a:latin typeface="Times New Roman"/>
                <a:cs typeface="Times New Roman"/>
              </a:rPr>
              <a:t> сказок,</a:t>
            </a:r>
            <a:r>
              <a:rPr sz="2800" spc="-5" dirty="0">
                <a:latin typeface="Times New Roman"/>
                <a:cs typeface="Times New Roman"/>
              </a:rPr>
              <a:t> притч…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43062"/>
            <a:ext cx="9143999" cy="4143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0351" y="159257"/>
            <a:ext cx="50768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4860" marR="5080" indent="-772795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solidFill>
                  <a:srgbClr val="006FC0"/>
                </a:solidFill>
              </a:rPr>
              <a:t>Уважаемые</a:t>
            </a:r>
            <a:r>
              <a:rPr sz="4000" spc="-30" dirty="0">
                <a:solidFill>
                  <a:srgbClr val="006FC0"/>
                </a:solidFill>
              </a:rPr>
              <a:t> </a:t>
            </a:r>
            <a:r>
              <a:rPr sz="4000" spc="-20" dirty="0">
                <a:solidFill>
                  <a:srgbClr val="006FC0"/>
                </a:solidFill>
              </a:rPr>
              <a:t>родители, </a:t>
            </a:r>
            <a:r>
              <a:rPr sz="4000" spc="-985" dirty="0">
                <a:solidFill>
                  <a:srgbClr val="006FC0"/>
                </a:solidFill>
              </a:rPr>
              <a:t> </a:t>
            </a:r>
            <a:r>
              <a:rPr sz="4000" spc="-15" dirty="0">
                <a:solidFill>
                  <a:srgbClr val="006FC0"/>
                </a:solidFill>
              </a:rPr>
              <a:t>выбор</a:t>
            </a:r>
            <a:r>
              <a:rPr sz="4000" spc="-25" dirty="0">
                <a:solidFill>
                  <a:srgbClr val="006FC0"/>
                </a:solidFill>
              </a:rPr>
              <a:t> </a:t>
            </a:r>
            <a:r>
              <a:rPr sz="4000" spc="-5" dirty="0">
                <a:solidFill>
                  <a:srgbClr val="006FC0"/>
                </a:solidFill>
              </a:rPr>
              <a:t>за</a:t>
            </a:r>
            <a:r>
              <a:rPr sz="4000" dirty="0">
                <a:solidFill>
                  <a:srgbClr val="006FC0"/>
                </a:solidFill>
              </a:rPr>
              <a:t> </a:t>
            </a:r>
            <a:r>
              <a:rPr sz="4000" spc="-10" dirty="0">
                <a:solidFill>
                  <a:srgbClr val="006FC0"/>
                </a:solidFill>
              </a:rPr>
              <a:t>вами!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4341" y="377368"/>
            <a:ext cx="5882750" cy="3465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4964" y="245110"/>
            <a:ext cx="5901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FF0000"/>
                </a:solidFill>
              </a:rPr>
              <a:t>Последние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нормативные</a:t>
            </a:r>
            <a:r>
              <a:rPr spc="40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документы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965" y="1031494"/>
            <a:ext cx="7793355" cy="49041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571500" algn="just">
              <a:lnSpc>
                <a:spcPct val="80100"/>
              </a:lnSpc>
              <a:spcBef>
                <a:spcPts val="580"/>
              </a:spcBef>
            </a:pPr>
            <a:r>
              <a:rPr sz="2000" dirty="0">
                <a:latin typeface="Calibri"/>
                <a:cs typeface="Calibri"/>
              </a:rPr>
              <a:t>Во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исполнение</a:t>
            </a:r>
            <a:r>
              <a:rPr sz="2000" spc="-5" dirty="0">
                <a:latin typeface="Calibri"/>
                <a:cs typeface="Calibri"/>
              </a:rPr>
              <a:t> распоряжения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Правительства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Российской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Федерации </a:t>
            </a:r>
            <a:r>
              <a:rPr sz="2000" spc="-15" dirty="0">
                <a:latin typeface="Calibri"/>
                <a:cs typeface="Calibri"/>
              </a:rPr>
              <a:t>от </a:t>
            </a:r>
            <a:r>
              <a:rPr sz="2000" spc="-5" dirty="0">
                <a:latin typeface="Calibri"/>
                <a:cs typeface="Calibri"/>
              </a:rPr>
              <a:t>28.01.2012 </a:t>
            </a:r>
            <a:r>
              <a:rPr sz="2000" dirty="0">
                <a:latin typeface="Calibri"/>
                <a:cs typeface="Calibri"/>
              </a:rPr>
              <a:t>№ </a:t>
            </a:r>
            <a:r>
              <a:rPr sz="2000" spc="-5" dirty="0">
                <a:latin typeface="Calibri"/>
                <a:cs typeface="Calibri"/>
              </a:rPr>
              <a:t>84-р утверждены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приказы Минобрнауки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России:</a:t>
            </a:r>
            <a:endParaRPr sz="2000">
              <a:latin typeface="Calibri"/>
              <a:cs typeface="Calibri"/>
            </a:endParaRPr>
          </a:p>
          <a:p>
            <a:pPr marL="12700" marR="5080" indent="286385" algn="just">
              <a:lnSpc>
                <a:spcPct val="80000"/>
              </a:lnSpc>
              <a:spcBef>
                <a:spcPts val="480"/>
              </a:spcBef>
            </a:pPr>
            <a:r>
              <a:rPr sz="2000" spc="-15" dirty="0">
                <a:latin typeface="Calibri"/>
                <a:cs typeface="Calibri"/>
              </a:rPr>
              <a:t>от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31.01.2012</a:t>
            </a:r>
            <a:r>
              <a:rPr sz="2000" dirty="0">
                <a:latin typeface="Calibri"/>
                <a:cs typeface="Calibri"/>
              </a:rPr>
              <a:t> №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69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«О</a:t>
            </a:r>
            <a:r>
              <a:rPr sz="2000" dirty="0">
                <a:latin typeface="Calibri"/>
                <a:cs typeface="Calibri"/>
              </a:rPr>
              <a:t> внесении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изменений</a:t>
            </a:r>
            <a:r>
              <a:rPr sz="2000" dirty="0">
                <a:latin typeface="Calibri"/>
                <a:cs typeface="Calibri"/>
              </a:rPr>
              <a:t> 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федеральный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компонент </a:t>
            </a:r>
            <a:r>
              <a:rPr sz="2000" spc="-10" dirty="0">
                <a:latin typeface="Calibri"/>
                <a:cs typeface="Calibri"/>
              </a:rPr>
              <a:t>государственных </a:t>
            </a:r>
            <a:r>
              <a:rPr sz="2000" spc="-5" dirty="0">
                <a:latin typeface="Calibri"/>
                <a:cs typeface="Calibri"/>
              </a:rPr>
              <a:t>образовательных стандартов начального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общего, </a:t>
            </a:r>
            <a:r>
              <a:rPr sz="2000" spc="-5" dirty="0">
                <a:latin typeface="Calibri"/>
                <a:cs typeface="Calibri"/>
              </a:rPr>
              <a:t>основного </a:t>
            </a:r>
            <a:r>
              <a:rPr sz="2000" spc="-10" dirty="0">
                <a:latin typeface="Calibri"/>
                <a:cs typeface="Calibri"/>
              </a:rPr>
              <a:t>общего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среднего </a:t>
            </a:r>
            <a:r>
              <a:rPr sz="2000" spc="-15" dirty="0">
                <a:latin typeface="Calibri"/>
                <a:cs typeface="Calibri"/>
              </a:rPr>
              <a:t>(полного) </a:t>
            </a:r>
            <a:r>
              <a:rPr sz="2000" spc="-10" dirty="0">
                <a:latin typeface="Calibri"/>
                <a:cs typeface="Calibri"/>
              </a:rPr>
              <a:t>общего</a:t>
            </a:r>
            <a:r>
              <a:rPr sz="2000" spc="-5" dirty="0">
                <a:latin typeface="Calibri"/>
                <a:cs typeface="Calibri"/>
              </a:rPr>
              <a:t> образования,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утвержденный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приказом</a:t>
            </a:r>
            <a:r>
              <a:rPr sz="2000" spc="-5" dirty="0">
                <a:latin typeface="Calibri"/>
                <a:cs typeface="Calibri"/>
              </a:rPr>
              <a:t> Министерства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образования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Российской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Федерации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марта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2004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№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1089»;</a:t>
            </a:r>
            <a:endParaRPr sz="2000">
              <a:latin typeface="Calibri"/>
              <a:cs typeface="Calibri"/>
            </a:endParaRPr>
          </a:p>
          <a:p>
            <a:pPr marL="12700" marR="5080" indent="228600" algn="just">
              <a:lnSpc>
                <a:spcPct val="8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от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01.02.2012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№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174</a:t>
            </a:r>
            <a:r>
              <a:rPr sz="2000" dirty="0">
                <a:latin typeface="Calibri"/>
                <a:cs typeface="Calibri"/>
              </a:rPr>
              <a:t> «О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внесении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изменений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федеральный </a:t>
            </a:r>
            <a:r>
              <a:rPr sz="2000" dirty="0">
                <a:latin typeface="Calibri"/>
                <a:cs typeface="Calibri"/>
              </a:rPr>
              <a:t> базисный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учебный</a:t>
            </a:r>
            <a:r>
              <a:rPr sz="2000" dirty="0">
                <a:latin typeface="Calibri"/>
                <a:cs typeface="Calibri"/>
              </a:rPr>
              <a:t> план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примерные</a:t>
            </a:r>
            <a:r>
              <a:rPr sz="2000" dirty="0">
                <a:latin typeface="Calibri"/>
                <a:cs typeface="Calibri"/>
              </a:rPr>
              <a:t> учебные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планы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образовательных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учреждений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Российской</a:t>
            </a:r>
            <a:r>
              <a:rPr sz="2000" spc="-10" dirty="0">
                <a:latin typeface="Calibri"/>
                <a:cs typeface="Calibri"/>
              </a:rPr>
              <a:t> Федерации,</a:t>
            </a:r>
            <a:r>
              <a:rPr sz="2000" spc="-5" dirty="0">
                <a:latin typeface="Calibri"/>
                <a:cs typeface="Calibri"/>
              </a:rPr>
              <a:t> реализующих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программы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общего</a:t>
            </a:r>
            <a:r>
              <a:rPr sz="2000" spc="-5" dirty="0">
                <a:latin typeface="Calibri"/>
                <a:cs typeface="Calibri"/>
              </a:rPr>
              <a:t> образования,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утвержденные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приказом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Министерства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образования</a:t>
            </a:r>
            <a:r>
              <a:rPr sz="2000" dirty="0">
                <a:latin typeface="Calibri"/>
                <a:cs typeface="Calibri"/>
              </a:rPr>
              <a:t> 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науки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Российской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Федерации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от 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09.03.2004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№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1312».</a:t>
            </a:r>
            <a:endParaRPr sz="2000">
              <a:latin typeface="Calibri"/>
              <a:cs typeface="Calibri"/>
            </a:endParaRPr>
          </a:p>
          <a:p>
            <a:pPr marL="12700" marR="5080" indent="571500" algn="just">
              <a:lnSpc>
                <a:spcPct val="80000"/>
              </a:lnSpc>
              <a:spcBef>
                <a:spcPts val="484"/>
              </a:spcBef>
            </a:pPr>
            <a:r>
              <a:rPr sz="2000" i="1" dirty="0">
                <a:latin typeface="Calibri"/>
                <a:cs typeface="Calibri"/>
              </a:rPr>
              <a:t>В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соответствии</a:t>
            </a:r>
            <a:r>
              <a:rPr sz="2000" i="1" dirty="0">
                <a:latin typeface="Calibri"/>
                <a:cs typeface="Calibri"/>
              </a:rPr>
              <a:t> с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вышеуказанными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приказами</a:t>
            </a:r>
            <a:r>
              <a:rPr sz="2000" i="1" spc="-5" dirty="0">
                <a:latin typeface="Calibri"/>
                <a:cs typeface="Calibri"/>
              </a:rPr>
              <a:t> учебный 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предмет</a:t>
            </a:r>
            <a:r>
              <a:rPr sz="2000" i="1" spc="869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«Основы</a:t>
            </a:r>
            <a:r>
              <a:rPr sz="2000" b="1" i="1" spc="130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религиозных</a:t>
            </a:r>
            <a:r>
              <a:rPr sz="2000" b="1" i="1" spc="130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культур</a:t>
            </a:r>
            <a:r>
              <a:rPr sz="2000" b="1" i="1" spc="130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и  </a:t>
            </a:r>
            <a:r>
              <a:rPr sz="2000" b="1" i="1" spc="40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светской</a:t>
            </a:r>
            <a:r>
              <a:rPr sz="2000" b="1" i="1" spc="131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этики» </a:t>
            </a:r>
            <a:r>
              <a:rPr sz="2000" b="1" i="1" spc="-4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с 1 </a:t>
            </a:r>
            <a:r>
              <a:rPr sz="2000" i="1" spc="-5" dirty="0">
                <a:latin typeface="Calibri"/>
                <a:cs typeface="Calibri"/>
              </a:rPr>
              <a:t>сентября 2012/13 учебного года </a:t>
            </a:r>
            <a:r>
              <a:rPr sz="2000" b="1" i="1" spc="-5" dirty="0">
                <a:latin typeface="Calibri"/>
                <a:cs typeface="Calibri"/>
              </a:rPr>
              <a:t>включен </a:t>
            </a:r>
            <a:r>
              <a:rPr sz="2000" b="1" i="1" dirty="0">
                <a:latin typeface="Calibri"/>
                <a:cs typeface="Calibri"/>
              </a:rPr>
              <a:t>в </a:t>
            </a:r>
            <a:r>
              <a:rPr sz="2000" b="1" i="1" spc="-10" dirty="0">
                <a:latin typeface="Calibri"/>
                <a:cs typeface="Calibri"/>
              </a:rPr>
              <a:t>обязательную </a:t>
            </a:r>
            <a:r>
              <a:rPr sz="2000" b="1" i="1" spc="-5" dirty="0">
                <a:latin typeface="Calibri"/>
                <a:cs typeface="Calibri"/>
              </a:rPr>
              <a:t>часть 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образовательной </a:t>
            </a:r>
            <a:r>
              <a:rPr sz="2000" i="1" spc="-5" dirty="0">
                <a:latin typeface="Calibri"/>
                <a:cs typeface="Calibri"/>
              </a:rPr>
              <a:t>программы </a:t>
            </a:r>
            <a:r>
              <a:rPr sz="2000" i="1" dirty="0">
                <a:latin typeface="Calibri"/>
                <a:cs typeface="Calibri"/>
              </a:rPr>
              <a:t>4 </a:t>
            </a:r>
            <a:r>
              <a:rPr sz="2000" i="1" spc="-5" dirty="0">
                <a:latin typeface="Calibri"/>
                <a:cs typeface="Calibri"/>
              </a:rPr>
              <a:t>классов начальной </a:t>
            </a:r>
            <a:r>
              <a:rPr sz="2000" i="1" spc="-15" dirty="0">
                <a:latin typeface="Calibri"/>
                <a:cs typeface="Calibri"/>
              </a:rPr>
              <a:t>школы </a:t>
            </a:r>
            <a:r>
              <a:rPr sz="2000" i="1" dirty="0">
                <a:latin typeface="Calibri"/>
                <a:cs typeface="Calibri"/>
              </a:rPr>
              <a:t>в </a:t>
            </a:r>
            <a:r>
              <a:rPr sz="2000" i="1" spc="-10" dirty="0">
                <a:latin typeface="Calibri"/>
                <a:cs typeface="Calibri"/>
              </a:rPr>
              <a:t>объеме 34 </a:t>
            </a:r>
            <a:r>
              <a:rPr sz="2000" i="1" spc="-4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часов.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932179"/>
            <a:ext cx="8073390" cy="21323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sz="180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1</a:t>
            </a:r>
            <a:r>
              <a:rPr sz="1800" spc="-40" dirty="0">
                <a:latin typeface="Microsoft Sans Serif"/>
                <a:cs typeface="Microsoft Sans Serif"/>
              </a:rPr>
              <a:t>.Курс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ОРКСЭ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будет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знакомить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религиозными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культурами,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а</a:t>
            </a:r>
            <a:r>
              <a:rPr sz="1800" spc="3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не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обучать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религии.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390"/>
              </a:lnSpc>
            </a:pPr>
            <a:r>
              <a:rPr sz="1800" spc="-25" dirty="0">
                <a:latin typeface="Microsoft Sans Serif"/>
                <a:cs typeface="Microsoft Sans Serif"/>
              </a:rPr>
              <a:t>Предмет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имеет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2000" b="1" dirty="0">
                <a:latin typeface="Arial"/>
                <a:cs typeface="Arial"/>
              </a:rPr>
              <a:t>не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вероучительный,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b="1" spc="-20" dirty="0">
                <a:latin typeface="Arial"/>
                <a:cs typeface="Arial"/>
              </a:rPr>
              <a:t>культурологический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характер</a:t>
            </a:r>
            <a:r>
              <a:rPr sz="1800" spc="-5" dirty="0">
                <a:latin typeface="Microsoft Sans Serif"/>
                <a:cs typeface="Microsoft Sans Serif"/>
              </a:rPr>
              <a:t>,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а</a:t>
            </a:r>
            <a:endParaRPr sz="1800">
              <a:latin typeface="Microsoft Sans Serif"/>
              <a:cs typeface="Microsoft Sans Serif"/>
            </a:endParaRPr>
          </a:p>
          <a:p>
            <a:pPr marL="12700" marR="419100">
              <a:lnSpc>
                <a:spcPct val="100000"/>
              </a:lnSpc>
              <a:spcBef>
                <a:spcPts val="10"/>
              </a:spcBef>
            </a:pPr>
            <a:r>
              <a:rPr sz="1800" spc="-40" dirty="0">
                <a:latin typeface="Microsoft Sans Serif"/>
                <a:cs typeface="Microsoft Sans Serif"/>
              </a:rPr>
              <a:t>культура </a:t>
            </a:r>
            <a:r>
              <a:rPr sz="1800" dirty="0">
                <a:latin typeface="Microsoft Sans Serif"/>
                <a:cs typeface="Microsoft Sans Serif"/>
              </a:rPr>
              <a:t>у </a:t>
            </a:r>
            <a:r>
              <a:rPr sz="1800" spc="-5" dirty="0">
                <a:latin typeface="Microsoft Sans Serif"/>
                <a:cs typeface="Microsoft Sans Serif"/>
              </a:rPr>
              <a:t>нас </a:t>
            </a:r>
            <a:r>
              <a:rPr sz="1800" spc="-15" dirty="0">
                <a:latin typeface="Microsoft Sans Serif"/>
                <a:cs typeface="Microsoft Sans Serif"/>
              </a:rPr>
              <a:t>одна </a:t>
            </a:r>
            <a:r>
              <a:rPr sz="1800" spc="475" dirty="0">
                <a:latin typeface="Microsoft Sans Serif"/>
                <a:cs typeface="Microsoft Sans Serif"/>
              </a:rPr>
              <a:t>– </a:t>
            </a:r>
            <a:r>
              <a:rPr sz="1800" spc="-40" dirty="0">
                <a:latin typeface="Microsoft Sans Serif"/>
                <a:cs typeface="Microsoft Sans Serif"/>
              </a:rPr>
              <a:t>культура </a:t>
            </a:r>
            <a:r>
              <a:rPr sz="1800" spc="-15" dirty="0">
                <a:latin typeface="Microsoft Sans Serif"/>
                <a:cs typeface="Microsoft Sans Serif"/>
              </a:rPr>
              <a:t>многонационального народа России.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Содержание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всех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модулей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комплексного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учебного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предмета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подчинено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общей </a:t>
            </a:r>
            <a:r>
              <a:rPr sz="1800" b="1" spc="-5" dirty="0">
                <a:latin typeface="Arial"/>
                <a:cs typeface="Arial"/>
              </a:rPr>
              <a:t>цели </a:t>
            </a:r>
            <a:r>
              <a:rPr sz="1800" spc="470" dirty="0">
                <a:latin typeface="Microsoft Sans Serif"/>
                <a:cs typeface="Microsoft Sans Serif"/>
              </a:rPr>
              <a:t>– </a:t>
            </a:r>
            <a:r>
              <a:rPr sz="1800" spc="-15" dirty="0">
                <a:latin typeface="Microsoft Sans Serif"/>
                <a:cs typeface="Microsoft Sans Serif"/>
              </a:rPr>
              <a:t>воспитанию </a:t>
            </a:r>
            <a:r>
              <a:rPr sz="1800" spc="-5" dirty="0">
                <a:latin typeface="Microsoft Sans Serif"/>
                <a:cs typeface="Microsoft Sans Serif"/>
              </a:rPr>
              <a:t>личности </a:t>
            </a:r>
            <a:r>
              <a:rPr sz="1800" spc="-15" dirty="0">
                <a:latin typeface="Microsoft Sans Serif"/>
                <a:cs typeface="Microsoft Sans Serif"/>
              </a:rPr>
              <a:t>гражданина </a:t>
            </a:r>
            <a:r>
              <a:rPr sz="1800" spc="-20" dirty="0">
                <a:latin typeface="Microsoft Sans Serif"/>
                <a:cs typeface="Microsoft Sans Serif"/>
              </a:rPr>
              <a:t>России </a:t>
            </a:r>
            <a:r>
              <a:rPr sz="1800" spc="-15" dirty="0">
                <a:latin typeface="Microsoft Sans Serif"/>
                <a:cs typeface="Microsoft Sans Serif"/>
              </a:rPr>
              <a:t>посредством </a:t>
            </a:r>
            <a:r>
              <a:rPr sz="1800" spc="-10" dirty="0">
                <a:latin typeface="Microsoft Sans Serif"/>
                <a:cs typeface="Microsoft Sans Serif"/>
              </a:rPr>
              <a:t> приобщения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его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к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одной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из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национальных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духовных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традиций.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8836" y="3038602"/>
            <a:ext cx="3764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группируется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вокруг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b="1" spc="-15" dirty="0">
                <a:latin typeface="Arial"/>
                <a:cs typeface="Arial"/>
              </a:rPr>
              <a:t>трех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базовых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3038602"/>
            <a:ext cx="30467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Содержание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всех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модулей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национальных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ценностей:</a:t>
            </a:r>
            <a:endParaRPr sz="1800">
              <a:latin typeface="Arial"/>
              <a:cs typeface="Arial"/>
            </a:endParaRPr>
          </a:p>
          <a:p>
            <a:pPr marL="151130" indent="-139065">
              <a:lnSpc>
                <a:spcPct val="100000"/>
              </a:lnSpc>
              <a:buChar char="-"/>
              <a:tabLst>
                <a:tab pos="151765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Отечество;</a:t>
            </a:r>
            <a:endParaRPr sz="1800">
              <a:latin typeface="Microsoft Sans Serif"/>
              <a:cs typeface="Microsoft Sans Serif"/>
            </a:endParaRPr>
          </a:p>
          <a:p>
            <a:pPr marL="151130" indent="-139065">
              <a:lnSpc>
                <a:spcPct val="100000"/>
              </a:lnSpc>
              <a:buChar char="-"/>
              <a:tabLst>
                <a:tab pos="151765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Семья;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4136263"/>
            <a:ext cx="80022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7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Культурная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традиция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(православная,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исламская,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буддийская,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иудейская,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светская).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На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этих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базовых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ценностях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Родина,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семья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традиция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35" dirty="0">
                <a:latin typeface="Microsoft Sans Serif"/>
                <a:cs typeface="Microsoft Sans Serif"/>
              </a:rPr>
              <a:t>—осуществляется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воспитание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детей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рамках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нового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предмета</a:t>
            </a:r>
            <a:endParaRPr sz="1800">
              <a:latin typeface="Microsoft Sans Serif"/>
              <a:cs typeface="Microsoft Sans Serif"/>
            </a:endParaRPr>
          </a:p>
          <a:p>
            <a:pPr marL="12700" marR="1905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2.</a:t>
            </a:r>
            <a:r>
              <a:rPr sz="18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Новый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предмет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организован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таким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образом,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что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школьники,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выбравшие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для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систематического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изучения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определенный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модуль,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получат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общие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представления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содержании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других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модулей.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30522" y="284175"/>
            <a:ext cx="1374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>
                <a:solidFill>
                  <a:srgbClr val="FF0000"/>
                </a:solidFill>
                <a:latin typeface="Arial"/>
                <a:cs typeface="Arial"/>
              </a:rPr>
              <a:t>ВАЖНО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935863"/>
            <a:ext cx="8561070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3384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AutoNum type="arabicPeriod" startAt="2"/>
              <a:tabLst>
                <a:tab pos="266700" algn="l"/>
              </a:tabLst>
            </a:pPr>
            <a:r>
              <a:rPr sz="1800" spc="-55" dirty="0">
                <a:latin typeface="Microsoft Sans Serif"/>
                <a:cs typeface="Microsoft Sans Serif"/>
              </a:rPr>
              <a:t>Курс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ОРКСЭ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будут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вести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b="1" spc="-5" dirty="0">
                <a:latin typeface="Arial"/>
                <a:cs typeface="Arial"/>
              </a:rPr>
              <a:t>педагоги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школы,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получившие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соответствующую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подготовку.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153035">
              <a:lnSpc>
                <a:spcPct val="100000"/>
              </a:lnSpc>
              <a:buClr>
                <a:srgbClr val="FF0000"/>
              </a:buClr>
              <a:buAutoNum type="arabicPeriod" startAt="2"/>
              <a:tabLst>
                <a:tab pos="26670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Это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b="1" spc="-20" dirty="0">
                <a:latin typeface="Arial"/>
                <a:cs typeface="Arial"/>
              </a:rPr>
              <a:t>безотметочный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курс,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оценка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виде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баллов</a:t>
            </a:r>
            <a:r>
              <a:rPr sz="1800" spc="5" dirty="0">
                <a:latin typeface="Microsoft Sans Serif"/>
                <a:cs typeface="Microsoft Sans Serif"/>
              </a:rPr>
              <a:t> или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записи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"зачет-незачет"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за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него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не </a:t>
            </a:r>
            <a:r>
              <a:rPr sz="1800" b="1" spc="-15" dirty="0">
                <a:latin typeface="Arial"/>
                <a:cs typeface="Arial"/>
              </a:rPr>
              <a:t>выставляется.</a:t>
            </a:r>
            <a:endParaRPr sz="1800" dirty="0">
              <a:latin typeface="Arial"/>
              <a:cs typeface="Arial"/>
            </a:endParaRPr>
          </a:p>
          <a:p>
            <a:pPr marL="203200" indent="-191135">
              <a:lnSpc>
                <a:spcPct val="100000"/>
              </a:lnSpc>
              <a:buClr>
                <a:srgbClr val="FF0000"/>
              </a:buClr>
              <a:buAutoNum type="arabicPeriod" startAt="2"/>
              <a:tabLst>
                <a:tab pos="203835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Школа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b="1" spc="-15" dirty="0">
                <a:latin typeface="Arial"/>
                <a:cs typeface="Arial"/>
              </a:rPr>
              <a:t>полностью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обеспечена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учебниками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всем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модулям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ОРКСЭ.</a:t>
            </a:r>
            <a:endParaRPr sz="1800" dirty="0">
              <a:latin typeface="Microsoft Sans Serif"/>
              <a:cs typeface="Microsoft Sans Serif"/>
            </a:endParaRPr>
          </a:p>
          <a:p>
            <a:pPr marL="266065" indent="-254000">
              <a:lnSpc>
                <a:spcPct val="100000"/>
              </a:lnSpc>
              <a:buClr>
                <a:srgbClr val="FF0000"/>
              </a:buClr>
              <a:buAutoNum type="arabicPeriod" startAt="2"/>
              <a:tabLst>
                <a:tab pos="266700" algn="l"/>
                <a:tab pos="6205220" algn="l"/>
              </a:tabLst>
            </a:pPr>
            <a:r>
              <a:rPr sz="1800" spc="-55" dirty="0">
                <a:latin typeface="Microsoft Sans Serif"/>
                <a:cs typeface="Microsoft Sans Serif"/>
              </a:rPr>
              <a:t>Курс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ОРКСЭ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рассчитан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 err="1">
                <a:latin typeface="Microsoft Sans Serif"/>
                <a:cs typeface="Microsoft Sans Serif"/>
              </a:rPr>
              <a:t>на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3</a:t>
            </a:r>
            <a:r>
              <a:rPr lang="ru-RU" sz="1800" spc="-5" dirty="0">
                <a:latin typeface="Microsoft Sans Serif"/>
                <a:cs typeface="Microsoft Sans Serif"/>
              </a:rPr>
              <a:t>4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часа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год,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т.е.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урок	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неделю.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buClr>
                <a:srgbClr val="FF0000"/>
              </a:buClr>
              <a:buAutoNum type="arabicPeriod" startAt="2"/>
              <a:tabLst>
                <a:tab pos="26670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Согласно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приказу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 err="1">
                <a:latin typeface="Microsoft Sans Serif"/>
                <a:cs typeface="Microsoft Sans Serif"/>
              </a:rPr>
              <a:t>Министерства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lang="ru-RU" sz="1800" spc="-20" dirty="0">
                <a:latin typeface="Microsoft Sans Serif"/>
                <a:cs typeface="Microsoft Sans Serif"/>
              </a:rPr>
              <a:t>Просвещения </a:t>
            </a:r>
            <a:r>
              <a:rPr sz="1800" spc="-95" dirty="0">
                <a:latin typeface="Microsoft Sans Serif"/>
                <a:cs typeface="Microsoft Sans Serif"/>
              </a:rPr>
              <a:t>РФ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этот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курс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включен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перечень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предметов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федерального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компонента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учебного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плана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обязателен 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для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изучения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государственных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(муниципальных)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общеобразовательных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18542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Microsoft Sans Serif"/>
                <a:cs typeface="Microsoft Sans Serif"/>
              </a:rPr>
              <a:t>учреждениях,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реализующих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государственный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стандарт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начального,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основного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общего,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полного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(среднего)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общего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образования.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Поэтому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latin typeface="Arial"/>
                <a:cs typeface="Arial"/>
              </a:rPr>
              <a:t>отказаться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от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данного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предмета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нельзя.</a:t>
            </a:r>
            <a:endParaRPr sz="1800" dirty="0">
              <a:latin typeface="Arial"/>
              <a:cs typeface="Arial"/>
            </a:endParaRPr>
          </a:p>
          <a:p>
            <a:pPr marL="12700" marR="66675">
              <a:lnSpc>
                <a:spcPct val="100000"/>
              </a:lnSpc>
              <a:buClr>
                <a:srgbClr val="FF0000"/>
              </a:buClr>
              <a:buAutoNum type="arabicPeriod" startAt="7"/>
              <a:tabLst>
                <a:tab pos="266065" algn="l"/>
              </a:tabLst>
            </a:pPr>
            <a:r>
              <a:rPr sz="1800" dirty="0" err="1">
                <a:latin typeface="Microsoft Sans Serif"/>
                <a:cs typeface="Microsoft Sans Serif"/>
              </a:rPr>
              <a:t>Выбор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для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изучения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школьником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основ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определённой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религиозной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культуры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или</a:t>
            </a:r>
            <a:r>
              <a:rPr sz="1800" spc="-10" dirty="0">
                <a:latin typeface="Microsoft Sans Serif"/>
                <a:cs typeface="Microsoft Sans Serif"/>
              </a:rPr>
              <a:t> мировых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религиозных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культур,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или </a:t>
            </a:r>
            <a:r>
              <a:rPr sz="1800" spc="-10" dirty="0">
                <a:latin typeface="Microsoft Sans Serif"/>
                <a:cs typeface="Microsoft Sans Serif"/>
              </a:rPr>
              <a:t>основ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светской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этики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согласно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законодательству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Российской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Федерации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b="1" spc="-15" dirty="0">
                <a:latin typeface="Arial"/>
                <a:cs typeface="Arial"/>
              </a:rPr>
              <a:t>осуществляется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исключительно</a:t>
            </a:r>
            <a:endParaRPr sz="1800" dirty="0">
              <a:latin typeface="Arial"/>
              <a:cs typeface="Arial"/>
            </a:endParaRPr>
          </a:p>
          <a:p>
            <a:pPr marL="12700" marR="1141095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родителями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(законными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представителями</a:t>
            </a:r>
            <a:r>
              <a:rPr sz="1800" spc="-10" dirty="0">
                <a:latin typeface="Microsoft Sans Serif"/>
                <a:cs typeface="Microsoft Sans Serif"/>
              </a:rPr>
              <a:t>)</a:t>
            </a:r>
            <a:r>
              <a:rPr sz="1800" spc="8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несовершеннолетнего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учащегося.</a:t>
            </a: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Microsoft Sans Serif"/>
                <a:cs typeface="Microsoft Sans Serif"/>
              </a:rPr>
              <a:t>При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этом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вы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можете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посоветоваться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ребёнком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учесть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его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личное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мнение.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31411" y="356742"/>
            <a:ext cx="1373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АЖНО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295527"/>
            <a:ext cx="7929880" cy="3897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488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AutoNum type="arabicPeriod" startAt="9"/>
              <a:tabLst>
                <a:tab pos="266700" algn="l"/>
              </a:tabLst>
            </a:pPr>
            <a:r>
              <a:rPr sz="1800" spc="-55" dirty="0">
                <a:latin typeface="Microsoft Sans Serif"/>
                <a:cs typeface="Microsoft Sans Serif"/>
              </a:rPr>
              <a:t>Для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осуществления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выбора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b="1" spc="-15" dirty="0">
                <a:latin typeface="Arial"/>
                <a:cs typeface="Arial"/>
              </a:rPr>
              <a:t>необходимо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личное </a:t>
            </a:r>
            <a:r>
              <a:rPr sz="1800" b="1" spc="-15" dirty="0">
                <a:latin typeface="Arial"/>
                <a:cs typeface="Arial"/>
              </a:rPr>
              <a:t>заполнение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заявления,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которым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будет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письменно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зафиксирован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ваш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выбор.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0000"/>
              </a:buClr>
              <a:buFont typeface="Microsoft Sans Serif"/>
              <a:buAutoNum type="arabicPeriod" startAt="9"/>
            </a:pPr>
            <a:endParaRPr sz="1900">
              <a:latin typeface="Microsoft Sans Serif"/>
              <a:cs typeface="Microsoft Sans Serif"/>
            </a:endParaRPr>
          </a:p>
          <a:p>
            <a:pPr marL="12700" marR="304800">
              <a:lnSpc>
                <a:spcPct val="100000"/>
              </a:lnSpc>
              <a:buClr>
                <a:srgbClr val="FF0000"/>
              </a:buClr>
              <a:buAutoNum type="arabicPeriod" startAt="9"/>
              <a:tabLst>
                <a:tab pos="392430" algn="l"/>
              </a:tabLst>
            </a:pPr>
            <a:r>
              <a:rPr sz="1800" spc="-30" dirty="0">
                <a:latin typeface="Microsoft Sans Serif"/>
                <a:cs typeface="Microsoft Sans Serif"/>
              </a:rPr>
              <a:t>Светский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характер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комплексного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курса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целом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образовательного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процесса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школе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не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подразумевает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включение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программу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посещения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религиозных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организаций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(культовых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сооружений).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Microsoft Sans Serif"/>
                <a:cs typeface="Microsoft Sans Serif"/>
              </a:rPr>
              <a:t>Специфика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данных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сооружений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может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демонстрироваться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обучающимся</a:t>
            </a:r>
            <a:endParaRPr sz="1800">
              <a:latin typeface="Microsoft Sans Serif"/>
              <a:cs typeface="Microsoft Sans Serif"/>
            </a:endParaRPr>
          </a:p>
          <a:p>
            <a:pPr marL="12700" marR="544195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уроке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фотоформате,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видеоматериалах,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аудио-формате.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Однако,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посещение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таких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сооружений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может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быть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организовано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b="1" dirty="0">
                <a:latin typeface="Arial"/>
                <a:cs typeface="Arial"/>
              </a:rPr>
              <a:t>при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согласии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родителей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каждого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обучающегося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согласованию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представителями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религиозных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организаций.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Arial"/>
                <a:cs typeface="Arial"/>
              </a:rPr>
              <a:t>ВАЖНО</a:t>
            </a:r>
            <a:r>
              <a:rPr sz="1800" spc="-25" dirty="0">
                <a:latin typeface="Microsoft Sans Serif"/>
                <a:cs typeface="Microsoft Sans Serif"/>
              </a:rPr>
              <a:t>!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Обязательное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условие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-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latin typeface="Arial"/>
                <a:cs typeface="Arial"/>
              </a:rPr>
              <a:t>неучастие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обучающихся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богослужениях,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других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религиозных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обрядах,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церемониях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праздниках,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деятельности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религиозных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объединений,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обучении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религии.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9447" y="646303"/>
            <a:ext cx="1183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АЖНО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0284" y="423672"/>
            <a:ext cx="4481907" cy="4434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8098" y="258902"/>
            <a:ext cx="4489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C0504D"/>
                </a:solidFill>
              </a:rPr>
              <a:t>Назначение</a:t>
            </a:r>
            <a:r>
              <a:rPr sz="3600" spc="-90" dirty="0">
                <a:solidFill>
                  <a:srgbClr val="C0504D"/>
                </a:solidFill>
              </a:rPr>
              <a:t> </a:t>
            </a:r>
            <a:r>
              <a:rPr sz="3600" spc="-5" dirty="0">
                <a:solidFill>
                  <a:srgbClr val="C0504D"/>
                </a:solidFill>
              </a:rPr>
              <a:t>предмета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155440" y="1146505"/>
            <a:ext cx="4697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3070" algn="l"/>
                <a:tab pos="2024380" algn="l"/>
                <a:tab pos="2749550" algn="l"/>
              </a:tabLst>
            </a:pPr>
            <a:r>
              <a:rPr sz="2800" spc="-5" dirty="0">
                <a:latin typeface="Times New Roman"/>
                <a:cs typeface="Times New Roman"/>
              </a:rPr>
              <a:t>в	ре</a:t>
            </a:r>
            <a:r>
              <a:rPr sz="2800" spc="-15" dirty="0">
                <a:latin typeface="Times New Roman"/>
                <a:cs typeface="Times New Roman"/>
              </a:rPr>
              <a:t>ш</a:t>
            </a:r>
            <a:r>
              <a:rPr sz="2800" spc="-5" dirty="0">
                <a:latin typeface="Times New Roman"/>
                <a:cs typeface="Times New Roman"/>
              </a:rPr>
              <a:t>ен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е</a:t>
            </a:r>
            <a:r>
              <a:rPr sz="2800" spc="-80" dirty="0">
                <a:latin typeface="Times New Roman"/>
                <a:cs typeface="Times New Roman"/>
              </a:rPr>
              <a:t>г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5" dirty="0">
                <a:latin typeface="Times New Roman"/>
                <a:cs typeface="Times New Roman"/>
              </a:rPr>
              <a:t>чн</a:t>
            </a:r>
            <a:r>
              <a:rPr sz="2800" spc="65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стн</a:t>
            </a:r>
            <a:r>
              <a:rPr sz="2800" spc="5" dirty="0">
                <a:latin typeface="Times New Roman"/>
                <a:cs typeface="Times New Roman"/>
              </a:rPr>
              <a:t>ы</a:t>
            </a:r>
            <a:r>
              <a:rPr sz="2800" spc="-5" dirty="0">
                <a:latin typeface="Times New Roman"/>
                <a:cs typeface="Times New Roman"/>
              </a:rPr>
              <a:t>х,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1146505"/>
            <a:ext cx="32194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0865">
              <a:lnSpc>
                <a:spcPct val="100000"/>
              </a:lnSpc>
              <a:spcBef>
                <a:spcPts val="95"/>
              </a:spcBef>
              <a:tabLst>
                <a:tab pos="200152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spc="-55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м</a:t>
            </a:r>
            <a:r>
              <a:rPr sz="2800" spc="-8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чь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ре</a:t>
            </a:r>
            <a:r>
              <a:rPr sz="2800" spc="-40" dirty="0">
                <a:latin typeface="Times New Roman"/>
                <a:cs typeface="Times New Roman"/>
              </a:rPr>
              <a:t>б</a:t>
            </a:r>
            <a:r>
              <a:rPr sz="2800" spc="-5" dirty="0">
                <a:latin typeface="Times New Roman"/>
                <a:cs typeface="Times New Roman"/>
              </a:rPr>
              <a:t>ен</a:t>
            </a:r>
            <a:r>
              <a:rPr sz="2800" spc="-50" dirty="0">
                <a:latin typeface="Times New Roman"/>
                <a:cs typeface="Times New Roman"/>
              </a:rPr>
              <a:t>к</a:t>
            </a:r>
            <a:r>
              <a:rPr sz="2800" spc="-5" dirty="0">
                <a:latin typeface="Times New Roman"/>
                <a:cs typeface="Times New Roman"/>
              </a:rPr>
              <a:t>у  возрастных,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3605" y="1573529"/>
            <a:ext cx="5909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02915" algn="l"/>
                <a:tab pos="4779645" algn="l"/>
              </a:tabLst>
            </a:pP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б</a:t>
            </a:r>
            <a:r>
              <a:rPr sz="2800" spc="-5" dirty="0">
                <a:latin typeface="Times New Roman"/>
                <a:cs typeface="Times New Roman"/>
              </a:rPr>
              <a:t>р</a:t>
            </a:r>
            <a:r>
              <a:rPr sz="2800" spc="-20" dirty="0">
                <a:latin typeface="Times New Roman"/>
                <a:cs typeface="Times New Roman"/>
              </a:rPr>
              <a:t>аз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spc="-40" dirty="0">
                <a:latin typeface="Times New Roman"/>
                <a:cs typeface="Times New Roman"/>
              </a:rPr>
              <a:t>в</a:t>
            </a:r>
            <a:r>
              <a:rPr sz="2800" spc="-8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тельн</a:t>
            </a:r>
            <a:r>
              <a:rPr sz="2800" dirty="0">
                <a:latin typeface="Times New Roman"/>
                <a:cs typeface="Times New Roman"/>
              </a:rPr>
              <a:t>ы</a:t>
            </a:r>
            <a:r>
              <a:rPr sz="2800" spc="-5" dirty="0">
                <a:latin typeface="Times New Roman"/>
                <a:cs typeface="Times New Roman"/>
              </a:rPr>
              <a:t>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dirty="0">
                <a:latin typeface="Times New Roman"/>
                <a:cs typeface="Times New Roman"/>
              </a:rPr>
              <a:t>р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spc="-70" dirty="0">
                <a:latin typeface="Times New Roman"/>
                <a:cs typeface="Times New Roman"/>
              </a:rPr>
              <a:t>б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-15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м,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со</a:t>
            </a:r>
            <a:r>
              <a:rPr sz="2800" spc="-55" dirty="0">
                <a:latin typeface="Times New Roman"/>
                <a:cs typeface="Times New Roman"/>
              </a:rPr>
              <a:t>з</a:t>
            </a:r>
            <a:r>
              <a:rPr sz="2800" spc="-5" dirty="0">
                <a:latin typeface="Times New Roman"/>
                <a:cs typeface="Times New Roman"/>
              </a:rPr>
              <a:t>д</a:t>
            </a:r>
            <a:r>
              <a:rPr sz="2800" spc="-80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542" y="2000249"/>
            <a:ext cx="7577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условия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для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его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духовно-нравственного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развития.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542" y="2512263"/>
            <a:ext cx="24155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086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В</a:t>
            </a:r>
            <a:r>
              <a:rPr sz="2800" spc="6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спи</a:t>
            </a:r>
            <a:r>
              <a:rPr sz="2800" spc="25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ание  </a:t>
            </a: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spc="-35" dirty="0">
                <a:latin typeface="Times New Roman"/>
                <a:cs typeface="Times New Roman"/>
              </a:rPr>
              <a:t>о</a:t>
            </a:r>
            <a:r>
              <a:rPr sz="2800" spc="30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ребн</a:t>
            </a:r>
            <a:r>
              <a:rPr sz="2800" spc="55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с</a:t>
            </a:r>
            <a:r>
              <a:rPr sz="2800" spc="-45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ями,  семьи.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0326" y="2512263"/>
            <a:ext cx="18510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686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Times New Roman"/>
                <a:cs typeface="Times New Roman"/>
              </a:rPr>
              <a:t>ребенка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рад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10" dirty="0">
                <a:latin typeface="Times New Roman"/>
                <a:cs typeface="Times New Roman"/>
              </a:rPr>
              <a:t>ция</a:t>
            </a:r>
            <a:r>
              <a:rPr sz="2800" dirty="0">
                <a:latin typeface="Times New Roman"/>
                <a:cs typeface="Times New Roman"/>
              </a:rPr>
              <a:t>м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83784" y="2512263"/>
            <a:ext cx="34671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95"/>
              </a:spcBef>
              <a:tabLst>
                <a:tab pos="558165" algn="l"/>
                <a:tab pos="733425" algn="l"/>
                <a:tab pos="2978785" algn="l"/>
                <a:tab pos="3295650" algn="l"/>
              </a:tabLst>
            </a:pPr>
            <a:r>
              <a:rPr sz="2800" spc="-5" dirty="0">
                <a:latin typeface="Times New Roman"/>
                <a:cs typeface="Times New Roman"/>
              </a:rPr>
              <a:t>в		со</a:t>
            </a:r>
            <a:r>
              <a:rPr sz="2800" spc="-4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т</a:t>
            </a:r>
            <a:r>
              <a:rPr sz="2800" spc="-20" dirty="0">
                <a:latin typeface="Times New Roman"/>
                <a:cs typeface="Times New Roman"/>
              </a:rPr>
              <a:t>в</a:t>
            </a:r>
            <a:r>
              <a:rPr sz="2800" spc="-5" dirty="0">
                <a:latin typeface="Times New Roman"/>
                <a:cs typeface="Times New Roman"/>
              </a:rPr>
              <a:t>е</a:t>
            </a:r>
            <a:r>
              <a:rPr sz="2800" spc="20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ствии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" dirty="0">
                <a:latin typeface="Times New Roman"/>
                <a:cs typeface="Times New Roman"/>
              </a:rPr>
              <a:t>с  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dirty="0">
                <a:latin typeface="Times New Roman"/>
                <a:cs typeface="Times New Roman"/>
              </a:rPr>
              <a:t>р</a:t>
            </a:r>
            <a:r>
              <a:rPr sz="2800" spc="-10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р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5" dirty="0">
                <a:latin typeface="Times New Roman"/>
                <a:cs typeface="Times New Roman"/>
              </a:rPr>
              <a:t>те</a:t>
            </a:r>
            <a:r>
              <a:rPr sz="2800" spc="25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а</a:t>
            </a:r>
            <a:r>
              <a:rPr sz="2800" spc="-20" dirty="0">
                <a:latin typeface="Times New Roman"/>
                <a:cs typeface="Times New Roman"/>
              </a:rPr>
              <a:t>м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е</a:t>
            </a:r>
            <a:r>
              <a:rPr sz="2800" spc="-65" dirty="0">
                <a:latin typeface="Times New Roman"/>
                <a:cs typeface="Times New Roman"/>
              </a:rPr>
              <a:t>г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1750" y="3929062"/>
            <a:ext cx="5565775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781" y="875716"/>
            <a:ext cx="833084" cy="3374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3180" y="944117"/>
            <a:ext cx="1496202" cy="2781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7055" y="871156"/>
            <a:ext cx="1249265" cy="2827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8106" y="744473"/>
            <a:ext cx="2711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09040" algn="l"/>
              </a:tabLst>
            </a:pPr>
            <a:r>
              <a:rPr sz="2800" b="1" spc="-10" dirty="0">
                <a:solidFill>
                  <a:srgbClr val="C0504D"/>
                </a:solidFill>
                <a:latin typeface="Times New Roman"/>
                <a:cs typeface="Times New Roman"/>
              </a:rPr>
              <a:t>Цель	предмета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3479" y="744473"/>
            <a:ext cx="4905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29410" algn="l"/>
                <a:tab pos="2124710" algn="l"/>
                <a:tab pos="4714240" algn="l"/>
              </a:tabLst>
            </a:pPr>
            <a:r>
              <a:rPr sz="28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ОР</a:t>
            </a:r>
            <a:r>
              <a:rPr sz="2800" b="1" spc="-75" dirty="0">
                <a:solidFill>
                  <a:srgbClr val="C0504D"/>
                </a:solidFill>
                <a:latin typeface="Times New Roman"/>
                <a:cs typeface="Times New Roman"/>
              </a:rPr>
              <a:t>К</a:t>
            </a:r>
            <a:r>
              <a:rPr sz="2800" b="1" dirty="0">
                <a:solidFill>
                  <a:srgbClr val="C0504D"/>
                </a:solidFill>
                <a:latin typeface="Times New Roman"/>
                <a:cs typeface="Times New Roman"/>
              </a:rPr>
              <a:t>С</a:t>
            </a:r>
            <a:r>
              <a:rPr sz="28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Э</a:t>
            </a:r>
            <a:r>
              <a:rPr sz="2800" b="1" dirty="0">
                <a:solidFill>
                  <a:srgbClr val="C0504D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ф</a:t>
            </a:r>
            <a:r>
              <a:rPr sz="2800" spc="10" dirty="0">
                <a:latin typeface="Times New Roman"/>
                <a:cs typeface="Times New Roman"/>
              </a:rPr>
              <a:t>о</a:t>
            </a:r>
            <a:r>
              <a:rPr sz="2800" spc="-50" dirty="0">
                <a:latin typeface="Times New Roman"/>
                <a:cs typeface="Times New Roman"/>
              </a:rPr>
              <a:t>р</a:t>
            </a:r>
            <a:r>
              <a:rPr sz="2800" spc="-5" dirty="0">
                <a:latin typeface="Times New Roman"/>
                <a:cs typeface="Times New Roman"/>
              </a:rPr>
              <a:t>мир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45" dirty="0">
                <a:latin typeface="Times New Roman"/>
                <a:cs typeface="Times New Roman"/>
              </a:rPr>
              <a:t>в</a:t>
            </a:r>
            <a:r>
              <a:rPr sz="2800" spc="-5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н</a:t>
            </a:r>
            <a:r>
              <a:rPr sz="2800" spc="-10" dirty="0">
                <a:latin typeface="Times New Roman"/>
                <a:cs typeface="Times New Roman"/>
              </a:rPr>
              <a:t>и</a:t>
            </a:r>
            <a:r>
              <a:rPr sz="2800" spc="-5" dirty="0">
                <a:latin typeface="Times New Roman"/>
                <a:cs typeface="Times New Roman"/>
              </a:rPr>
              <a:t>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у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490" y="1171448"/>
            <a:ext cx="79482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Times New Roman"/>
                <a:cs typeface="Times New Roman"/>
              </a:rPr>
              <a:t>младшего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подростка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мотивации</a:t>
            </a:r>
            <a:r>
              <a:rPr sz="2800" spc="-5" dirty="0">
                <a:latin typeface="Times New Roman"/>
                <a:cs typeface="Times New Roman"/>
              </a:rPr>
              <a:t> к</a:t>
            </a:r>
            <a:r>
              <a:rPr sz="2800" dirty="0">
                <a:latin typeface="Times New Roman"/>
                <a:cs typeface="Times New Roman"/>
              </a:rPr>
              <a:t> осознанному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нравственному поведению, </a:t>
            </a:r>
            <a:r>
              <a:rPr sz="2800" spc="-5" dirty="0">
                <a:latin typeface="Times New Roman"/>
                <a:cs typeface="Times New Roman"/>
              </a:rPr>
              <a:t>основанному на </a:t>
            </a:r>
            <a:r>
              <a:rPr sz="2800" spc="-10" dirty="0">
                <a:latin typeface="Times New Roman"/>
                <a:cs typeface="Times New Roman"/>
              </a:rPr>
              <a:t>знании </a:t>
            </a:r>
            <a:r>
              <a:rPr sz="2800" spc="-5" dirty="0">
                <a:latin typeface="Times New Roman"/>
                <a:cs typeface="Times New Roman"/>
              </a:rPr>
              <a:t> и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уважении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культурных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религиозных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традиций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20614" y="2451557"/>
            <a:ext cx="16084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640" marR="5080" indent="-155575">
              <a:lnSpc>
                <a:spcPct val="100000"/>
              </a:lnSpc>
              <a:spcBef>
                <a:spcPts val="95"/>
              </a:spcBef>
              <a:tabLst>
                <a:tab pos="1437005" algn="l"/>
              </a:tabLst>
            </a:pPr>
            <a:r>
              <a:rPr sz="2800" spc="-75" dirty="0">
                <a:latin typeface="Times New Roman"/>
                <a:cs typeface="Times New Roman"/>
              </a:rPr>
              <a:t>Р</a:t>
            </a:r>
            <a:r>
              <a:rPr sz="2800" spc="65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с</a:t>
            </a:r>
            <a:r>
              <a:rPr sz="2800" spc="-20" dirty="0">
                <a:latin typeface="Times New Roman"/>
                <a:cs typeface="Times New Roman"/>
              </a:rPr>
              <a:t>с</a:t>
            </a:r>
            <a:r>
              <a:rPr sz="2800" spc="-10" dirty="0">
                <a:latin typeface="Times New Roman"/>
                <a:cs typeface="Times New Roman"/>
              </a:rPr>
              <a:t>и</a:t>
            </a:r>
            <a:r>
              <a:rPr sz="2800" spc="5" dirty="0">
                <a:latin typeface="Times New Roman"/>
                <a:cs typeface="Times New Roman"/>
              </a:rPr>
              <a:t>и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а  </a:t>
            </a:r>
            <a:r>
              <a:rPr sz="2800" spc="-10" dirty="0">
                <a:latin typeface="Times New Roman"/>
                <a:cs typeface="Times New Roman"/>
              </a:rPr>
              <a:t>других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2421" y="2451557"/>
            <a:ext cx="168846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4010">
              <a:lnSpc>
                <a:spcPct val="100000"/>
              </a:lnSpc>
              <a:spcBef>
                <a:spcPts val="95"/>
              </a:spcBef>
              <a:tabLst>
                <a:tab pos="1484630" algn="l"/>
              </a:tabLst>
            </a:pPr>
            <a:r>
              <a:rPr sz="2800" spc="25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ак</a:t>
            </a:r>
            <a:r>
              <a:rPr sz="2800" spc="-30" dirty="0">
                <a:latin typeface="Times New Roman"/>
                <a:cs typeface="Times New Roman"/>
              </a:rPr>
              <a:t>ж</a:t>
            </a:r>
            <a:r>
              <a:rPr sz="2800" spc="-5" dirty="0">
                <a:latin typeface="Times New Roman"/>
                <a:cs typeface="Times New Roman"/>
              </a:rPr>
              <a:t>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к  </a:t>
            </a:r>
            <a:r>
              <a:rPr sz="2800" spc="-45" dirty="0">
                <a:latin typeface="Times New Roman"/>
                <a:cs typeface="Times New Roman"/>
              </a:rPr>
              <a:t>к</a:t>
            </a:r>
            <a:r>
              <a:rPr sz="2800" spc="-120" dirty="0">
                <a:latin typeface="Times New Roman"/>
                <a:cs typeface="Times New Roman"/>
              </a:rPr>
              <a:t>у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-120" dirty="0">
                <a:latin typeface="Times New Roman"/>
                <a:cs typeface="Times New Roman"/>
              </a:rPr>
              <a:t>ь</a:t>
            </a:r>
            <a:r>
              <a:rPr sz="2800" spc="-40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ур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490" y="2451557"/>
            <a:ext cx="46177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533525" algn="l"/>
                <a:tab pos="2000250" algn="l"/>
                <a:tab pos="3464560" algn="l"/>
              </a:tabLst>
            </a:pPr>
            <a:r>
              <a:rPr sz="2800" spc="-10" dirty="0">
                <a:latin typeface="Times New Roman"/>
                <a:cs typeface="Times New Roman"/>
              </a:rPr>
              <a:t>многонационального	</a:t>
            </a:r>
            <a:r>
              <a:rPr sz="2800" spc="-20" dirty="0">
                <a:latin typeface="Times New Roman"/>
                <a:cs typeface="Times New Roman"/>
              </a:rPr>
              <a:t>народа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10" dirty="0">
                <a:latin typeface="Times New Roman"/>
                <a:cs typeface="Times New Roman"/>
              </a:rPr>
              <a:t>а</a:t>
            </a:r>
            <a:r>
              <a:rPr sz="2800" spc="-10" dirty="0">
                <a:latin typeface="Times New Roman"/>
                <a:cs typeface="Times New Roman"/>
              </a:rPr>
              <a:t>ло</a:t>
            </a:r>
            <a:r>
              <a:rPr sz="2800" dirty="0">
                <a:latin typeface="Times New Roman"/>
                <a:cs typeface="Times New Roman"/>
              </a:rPr>
              <a:t>г</a:t>
            </a:r>
            <a:r>
              <a:rPr sz="2800" spc="-5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с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dirty="0">
                <a:latin typeface="Times New Roman"/>
                <a:cs typeface="Times New Roman"/>
              </a:rPr>
              <a:t>р</a:t>
            </a:r>
            <a:r>
              <a:rPr sz="2800" spc="-50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дс</a:t>
            </a:r>
            <a:r>
              <a:rPr sz="2800" spc="25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авител</a:t>
            </a:r>
            <a:r>
              <a:rPr sz="2800" spc="5" dirty="0">
                <a:latin typeface="Times New Roman"/>
                <a:cs typeface="Times New Roman"/>
              </a:rPr>
              <a:t>я</a:t>
            </a:r>
            <a:r>
              <a:rPr sz="2800" spc="-5" dirty="0">
                <a:latin typeface="Times New Roman"/>
                <a:cs typeface="Times New Roman"/>
              </a:rPr>
              <a:t>ми  мировоззрений.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60650" y="3929062"/>
            <a:ext cx="5416550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9561" y="314515"/>
            <a:ext cx="3953436" cy="3986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4760" y="170129"/>
            <a:ext cx="39700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C0504D"/>
                </a:solidFill>
              </a:rPr>
              <a:t>Задачи</a:t>
            </a:r>
            <a:r>
              <a:rPr sz="3200" spc="-60" dirty="0">
                <a:solidFill>
                  <a:srgbClr val="C0504D"/>
                </a:solidFill>
              </a:rPr>
              <a:t> </a:t>
            </a:r>
            <a:r>
              <a:rPr sz="3200" dirty="0">
                <a:solidFill>
                  <a:srgbClr val="C0504D"/>
                </a:solidFill>
              </a:rPr>
              <a:t>курса</a:t>
            </a:r>
            <a:r>
              <a:rPr sz="3200" spc="-30" dirty="0">
                <a:solidFill>
                  <a:srgbClr val="C0504D"/>
                </a:solidFill>
              </a:rPr>
              <a:t> </a:t>
            </a:r>
            <a:r>
              <a:rPr sz="3200" spc="-20" dirty="0">
                <a:solidFill>
                  <a:srgbClr val="C0504D"/>
                </a:solidFill>
              </a:rPr>
              <a:t>ОРКСЭ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02742" y="620344"/>
            <a:ext cx="8321040" cy="384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930" indent="-230504">
              <a:lnSpc>
                <a:spcPct val="100000"/>
              </a:lnSpc>
              <a:spcBef>
                <a:spcPts val="100"/>
              </a:spcBef>
              <a:buSzPct val="95833"/>
              <a:buAutoNum type="arabicPeriod"/>
              <a:tabLst>
                <a:tab pos="329565" algn="l"/>
              </a:tabLst>
            </a:pPr>
            <a:r>
              <a:rPr sz="2400" spc="-20" dirty="0">
                <a:latin typeface="Times New Roman"/>
                <a:cs typeface="Times New Roman"/>
              </a:rPr>
              <a:t>Знакомство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обучающихся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основами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православной,</a:t>
            </a:r>
            <a:endParaRPr sz="2400">
              <a:latin typeface="Times New Roman"/>
              <a:cs typeface="Times New Roman"/>
            </a:endParaRPr>
          </a:p>
          <a:p>
            <a:pPr marL="355600" marR="374650">
              <a:lnSpc>
                <a:spcPct val="100000"/>
              </a:lnSpc>
              <a:spcBef>
                <a:spcPts val="95"/>
              </a:spcBef>
            </a:pPr>
            <a:r>
              <a:rPr sz="2400" spc="-20" dirty="0">
                <a:latin typeface="Times New Roman"/>
                <a:cs typeface="Times New Roman"/>
              </a:rPr>
              <a:t>мусульманской,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буддийской,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иудейской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культур,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основами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мировых религиозных </a:t>
            </a:r>
            <a:r>
              <a:rPr sz="2400" spc="-40" dirty="0">
                <a:latin typeface="Times New Roman"/>
                <a:cs typeface="Times New Roman"/>
              </a:rPr>
              <a:t>культур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светской</a:t>
            </a:r>
            <a:r>
              <a:rPr sz="2400" spc="-5" dirty="0">
                <a:latin typeface="Times New Roman"/>
                <a:cs typeface="Times New Roman"/>
              </a:rPr>
              <a:t> этики;</a:t>
            </a:r>
            <a:endParaRPr sz="2400">
              <a:latin typeface="Times New Roman"/>
              <a:cs typeface="Times New Roman"/>
            </a:endParaRPr>
          </a:p>
          <a:p>
            <a:pPr marL="241935" marR="665480" indent="-241935">
              <a:lnSpc>
                <a:spcPct val="100000"/>
              </a:lnSpc>
              <a:spcBef>
                <a:spcPts val="580"/>
              </a:spcBef>
              <a:buSzPct val="95833"/>
              <a:buAutoNum type="arabicPeriod" startAt="2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Развитие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представлений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младшего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подростка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значении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нравственных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норм</a:t>
            </a:r>
            <a:r>
              <a:rPr sz="2400" dirty="0">
                <a:latin typeface="Times New Roman"/>
                <a:cs typeface="Times New Roman"/>
              </a:rPr>
              <a:t> 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ценностей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достойной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жизни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личности,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семьи,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общества, </a:t>
            </a:r>
            <a:r>
              <a:rPr sz="2400" spc="-30" dirty="0">
                <a:latin typeface="Times New Roman"/>
                <a:cs typeface="Times New Roman"/>
              </a:rPr>
              <a:t>школы;</a:t>
            </a:r>
            <a:endParaRPr sz="2400">
              <a:latin typeface="Times New Roman"/>
              <a:cs typeface="Times New Roman"/>
            </a:endParaRPr>
          </a:p>
          <a:p>
            <a:pPr marL="241935" marR="5080" indent="-241935">
              <a:lnSpc>
                <a:spcPct val="100000"/>
              </a:lnSpc>
              <a:spcBef>
                <a:spcPts val="575"/>
              </a:spcBef>
              <a:buSzPct val="95833"/>
              <a:buAutoNum type="arabicPeriod" startAt="2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Развитие </a:t>
            </a:r>
            <a:r>
              <a:rPr sz="2400" spc="10" dirty="0">
                <a:latin typeface="Times New Roman"/>
                <a:cs typeface="Times New Roman"/>
              </a:rPr>
              <a:t>способностей </a:t>
            </a:r>
            <a:r>
              <a:rPr sz="2400" spc="-15" dirty="0">
                <a:latin typeface="Times New Roman"/>
                <a:cs typeface="Times New Roman"/>
              </a:rPr>
              <a:t>обучающихся </a:t>
            </a:r>
            <a:r>
              <a:rPr sz="2400" dirty="0">
                <a:latin typeface="Times New Roman"/>
                <a:cs typeface="Times New Roman"/>
              </a:rPr>
              <a:t>к общению в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полиэтнической</a:t>
            </a:r>
            <a:r>
              <a:rPr sz="2400" dirty="0">
                <a:latin typeface="Times New Roman"/>
                <a:cs typeface="Times New Roman"/>
              </a:rPr>
              <a:t> и </a:t>
            </a:r>
            <a:r>
              <a:rPr sz="2400" spc="-10" dirty="0">
                <a:latin typeface="Times New Roman"/>
                <a:cs typeface="Times New Roman"/>
              </a:rPr>
              <a:t>многоконфессиональной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среде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5" dirty="0">
                <a:latin typeface="Times New Roman"/>
                <a:cs typeface="Times New Roman"/>
              </a:rPr>
              <a:t>основе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взаимного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уважения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диалога </a:t>
            </a:r>
            <a:r>
              <a:rPr sz="2400" spc="-10" dirty="0">
                <a:latin typeface="Times New Roman"/>
                <a:cs typeface="Times New Roman"/>
              </a:rPr>
              <a:t>во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имя общественного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мира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согласия.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475" y="4365625"/>
            <a:ext cx="5076825" cy="2276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1921</Words>
  <Application>Microsoft Office PowerPoint</Application>
  <PresentationFormat>Экран (4:3)</PresentationFormat>
  <Paragraphs>255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Microsoft Sans Serif</vt:lpstr>
      <vt:lpstr>Times New Roman</vt:lpstr>
      <vt:lpstr>Office Theme</vt:lpstr>
      <vt:lpstr>«Основы религиозных культур  и светской этики»</vt:lpstr>
      <vt:lpstr>Нормативно-правовая основа</vt:lpstr>
      <vt:lpstr>Последние нормативные документы</vt:lpstr>
      <vt:lpstr>ВАЖНО</vt:lpstr>
      <vt:lpstr>ВАЖНО</vt:lpstr>
      <vt:lpstr>ВАЖНО</vt:lpstr>
      <vt:lpstr>Назначение предмета</vt:lpstr>
      <vt:lpstr>Презентация PowerPoint</vt:lpstr>
      <vt:lpstr>Задачи курса ОРКСЭ</vt:lpstr>
      <vt:lpstr>Структура курса</vt:lpstr>
      <vt:lpstr>Структура предмета</vt:lpstr>
      <vt:lpstr>Содержание модулей курса:</vt:lpstr>
      <vt:lpstr>Учебники</vt:lpstr>
      <vt:lpstr>Учебный модуль «Основы православной  культуры»</vt:lpstr>
      <vt:lpstr>Учебный модуль «Основы православной</vt:lpstr>
      <vt:lpstr>Учебный модуль «Основы исламской культуры»</vt:lpstr>
      <vt:lpstr>Учебный модуль «Основы исламской культуры»</vt:lpstr>
      <vt:lpstr>Учебный модуль «Основы буддийской  культуры»</vt:lpstr>
      <vt:lpstr>Учебный модуль «Основы буддийской  культуры»</vt:lpstr>
      <vt:lpstr>Учебный модуль «Основы иудейской культуры»</vt:lpstr>
      <vt:lpstr>Учебный модуль «Основы иудейской культуры»</vt:lpstr>
      <vt:lpstr>Учебный модуль «Основы мировых религиозных  культур»</vt:lpstr>
      <vt:lpstr>Презентация PowerPoint</vt:lpstr>
      <vt:lpstr>Учебный модуль «Основы светской этики»</vt:lpstr>
      <vt:lpstr>Учебный модуль «Основы светской этики»</vt:lpstr>
      <vt:lpstr>Организация изучения</vt:lpstr>
      <vt:lpstr>Уважаемые родители,  выбор за вами!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по вопросам введения курса Выбор модуля по курсу ОРКСЭ в 3-х классах</dc:title>
  <dc:creator>Пользователь</dc:creator>
  <cp:lastModifiedBy>79501905090</cp:lastModifiedBy>
  <cp:revision>1</cp:revision>
  <dcterms:created xsi:type="dcterms:W3CDTF">2023-03-10T05:33:04Z</dcterms:created>
  <dcterms:modified xsi:type="dcterms:W3CDTF">2023-03-10T05:35:11Z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2023-03-10T00:00:00Z</vt:filetime>
  </property>
</Properties>
</file>